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9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0" r:id="rId2"/>
  </p:sldMasterIdLst>
  <p:notesMasterIdLst>
    <p:notesMasterId r:id="rId38"/>
  </p:notesMasterIdLst>
  <p:sldIdLst>
    <p:sldId id="256" r:id="rId3"/>
    <p:sldId id="288" r:id="rId4"/>
    <p:sldId id="290" r:id="rId5"/>
    <p:sldId id="257" r:id="rId6"/>
    <p:sldId id="285" r:id="rId7"/>
    <p:sldId id="286" r:id="rId8"/>
    <p:sldId id="295" r:id="rId9"/>
    <p:sldId id="296" r:id="rId10"/>
    <p:sldId id="287" r:id="rId11"/>
    <p:sldId id="298" r:id="rId12"/>
    <p:sldId id="293" r:id="rId13"/>
    <p:sldId id="291" r:id="rId14"/>
    <p:sldId id="292" r:id="rId15"/>
    <p:sldId id="318" r:id="rId16"/>
    <p:sldId id="297" r:id="rId17"/>
    <p:sldId id="317" r:id="rId18"/>
    <p:sldId id="300" r:id="rId19"/>
    <p:sldId id="301" r:id="rId20"/>
    <p:sldId id="304" r:id="rId21"/>
    <p:sldId id="305" r:id="rId22"/>
    <p:sldId id="307" r:id="rId23"/>
    <p:sldId id="316" r:id="rId24"/>
    <p:sldId id="308" r:id="rId25"/>
    <p:sldId id="310" r:id="rId26"/>
    <p:sldId id="311" r:id="rId27"/>
    <p:sldId id="312" r:id="rId28"/>
    <p:sldId id="313" r:id="rId29"/>
    <p:sldId id="314" r:id="rId30"/>
    <p:sldId id="315" r:id="rId31"/>
    <p:sldId id="294" r:id="rId32"/>
    <p:sldId id="284" r:id="rId33"/>
    <p:sldId id="319" r:id="rId34"/>
    <p:sldId id="320" r:id="rId35"/>
    <p:sldId id="321" r:id="rId36"/>
    <p:sldId id="322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itchFamily="2" charset="77"/>
      <p:regular r:id="rId43"/>
      <p:bold r:id="rId44"/>
      <p:italic r:id="rId45"/>
      <p:boldItalic r:id="rId46"/>
    </p:embeddedFont>
    <p:embeddedFont>
      <p:font typeface="Red Hat Display Black" panose="02010803040201060303" pitchFamily="2" charset="77"/>
      <p:bold r:id="rId47"/>
      <p:italic r:id="rId48"/>
      <p:boldItalic r:id="rId49"/>
    </p:embeddedFont>
    <p:embeddedFont>
      <p:font typeface="Red Hat Text" panose="02010503040201060303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34ED4B-EEE1-4320-89E8-EC9016C02067}">
  <a:tblStyle styleId="{B734ED4B-EEE1-4320-89E8-EC9016C02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5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33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SG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725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9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0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16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082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209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100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4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95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541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09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38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78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47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8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29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76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37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9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91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02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129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1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42419"/>
          <a:stretch/>
        </p:blipFill>
        <p:spPr>
          <a:xfrm>
            <a:off x="-76200" y="0"/>
            <a:ext cx="8775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rgbClr val="FFFFFF">
              <a:alpha val="39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 amt="75000"/>
          </a:blip>
          <a:srcRect b="18599"/>
          <a:stretch/>
        </p:blipFill>
        <p:spPr>
          <a:xfrm>
            <a:off x="2375" y="0"/>
            <a:ext cx="6207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rgbClr val="FFFFFF">
              <a:alpha val="217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75" y="0"/>
            <a:ext cx="3735399" cy="380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87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25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42419"/>
          <a:stretch/>
        </p:blipFill>
        <p:spPr>
          <a:xfrm>
            <a:off x="-76200" y="0"/>
            <a:ext cx="8775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rgbClr val="FFFFFF">
              <a:alpha val="39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 amt="75000"/>
          </a:blip>
          <a:srcRect b="18599"/>
          <a:stretch/>
        </p:blipFill>
        <p:spPr>
          <a:xfrm>
            <a:off x="2375" y="0"/>
            <a:ext cx="6207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rgbClr val="FFFFFF">
              <a:alpha val="217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75" y="0"/>
            <a:ext cx="3735399" cy="38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351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3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78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975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2381" y="2381"/>
            <a:ext cx="6642640" cy="5138738"/>
          </a:xfrm>
          <a:custGeom>
            <a:avLst/>
            <a:gdLst/>
            <a:ahLst/>
            <a:cxnLst/>
            <a:rect l="l" t="t" r="r" b="b"/>
            <a:pathLst>
              <a:path w="8856853" h="6851650" extrusionOk="0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2375" y="2375"/>
            <a:ext cx="4762558" cy="4836719"/>
          </a:xfrm>
          <a:custGeom>
            <a:avLst/>
            <a:gdLst/>
            <a:ahLst/>
            <a:cxnLst/>
            <a:rect l="l" t="t" r="r" b="b"/>
            <a:pathLst>
              <a:path w="6328981" h="6427533" extrusionOk="0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2375" y="2375"/>
            <a:ext cx="2872234" cy="2945059"/>
          </a:xfrm>
          <a:custGeom>
            <a:avLst/>
            <a:gdLst/>
            <a:ahLst/>
            <a:cxnLst/>
            <a:rect l="l" t="t" r="r" b="b"/>
            <a:pathLst>
              <a:path w="3804284" h="3900741" extrusionOk="0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5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Text"/>
              <a:buChar char="⊚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7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Text"/>
              <a:buChar char="⊚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9677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Chicago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Crashes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21E11-05A4-B040-ACA0-228E3342E917}"/>
              </a:ext>
            </a:extLst>
          </p:cNvPr>
          <p:cNvSpPr txBox="1"/>
          <p:nvPr/>
        </p:nvSpPr>
        <p:spPr>
          <a:xfrm>
            <a:off x="7007740" y="3689405"/>
            <a:ext cx="1984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Presented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Group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7:</a:t>
            </a:r>
          </a:p>
          <a:p>
            <a:pPr algn="r"/>
            <a:r>
              <a:rPr lang="en-US" altLang="zh-CN" dirty="0">
                <a:solidFill>
                  <a:schemeClr val="tx1"/>
                </a:solidFill>
              </a:rPr>
              <a:t>Bo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Gu</a:t>
            </a:r>
          </a:p>
          <a:p>
            <a:pPr algn="r"/>
            <a:r>
              <a:rPr lang="en-US" altLang="zh-CN" dirty="0">
                <a:solidFill>
                  <a:schemeClr val="tx1"/>
                </a:solidFill>
              </a:rPr>
              <a:t>Fan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Yang</a:t>
            </a:r>
          </a:p>
          <a:p>
            <a:pPr algn="r"/>
            <a:r>
              <a:rPr lang="en-US" altLang="zh-CN" dirty="0" err="1">
                <a:solidFill>
                  <a:schemeClr val="tx1"/>
                </a:solidFill>
              </a:rPr>
              <a:t>Jianghong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Man</a:t>
            </a:r>
          </a:p>
          <a:p>
            <a:pPr algn="r"/>
            <a:r>
              <a:rPr lang="en-US" altLang="zh-CN" dirty="0">
                <a:solidFill>
                  <a:schemeClr val="tx1"/>
                </a:solidFill>
              </a:rPr>
              <a:t>Yanbo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oogle Shape;541;p37">
            <a:extLst>
              <a:ext uri="{FF2B5EF4-FFF2-40B4-BE49-F238E27FC236}">
                <a16:creationId xmlns:a16="http://schemas.microsoft.com/office/drawing/2014/main" id="{9D83825E-9CAB-2F44-997F-B398DD3B4155}"/>
              </a:ext>
            </a:extLst>
          </p:cNvPr>
          <p:cNvGrpSpPr/>
          <p:nvPr/>
        </p:nvGrpSpPr>
        <p:grpSpPr>
          <a:xfrm>
            <a:off x="7584821" y="2220414"/>
            <a:ext cx="772578" cy="669087"/>
            <a:chOff x="5275975" y="4344850"/>
            <a:chExt cx="470150" cy="398125"/>
          </a:xfrm>
        </p:grpSpPr>
        <p:sp>
          <p:nvSpPr>
            <p:cNvPr id="9" name="Google Shape;542;p37">
              <a:extLst>
                <a:ext uri="{FF2B5EF4-FFF2-40B4-BE49-F238E27FC236}">
                  <a16:creationId xmlns:a16="http://schemas.microsoft.com/office/drawing/2014/main" id="{475D268F-F733-804D-B994-0D9802DC506D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543;p37">
              <a:extLst>
                <a:ext uri="{FF2B5EF4-FFF2-40B4-BE49-F238E27FC236}">
                  <a16:creationId xmlns:a16="http://schemas.microsoft.com/office/drawing/2014/main" id="{79CD4940-D9CB-0140-97C9-B75896D09496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544;p37">
              <a:extLst>
                <a:ext uri="{FF2B5EF4-FFF2-40B4-BE49-F238E27FC236}">
                  <a16:creationId xmlns:a16="http://schemas.microsoft.com/office/drawing/2014/main" id="{BE63790F-E3AD-674C-B15A-0A40F20B8F35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9BFE5A-C72C-D14D-A78C-1387ADBE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706426"/>
            <a:ext cx="1796143" cy="731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DA00"/>
            </a:gs>
            <a:gs pos="6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4294967295"/>
          </p:nvPr>
        </p:nvSpPr>
        <p:spPr>
          <a:xfrm>
            <a:off x="1037618" y="353651"/>
            <a:ext cx="7068763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Design</a:t>
            </a:r>
            <a:r>
              <a:rPr lang="zh-CN" altLang="en-US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Considerations</a:t>
            </a:r>
            <a:r>
              <a:rPr lang="zh-CN" altLang="en-US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and</a:t>
            </a:r>
            <a:r>
              <a:rPr lang="zh-CN" altLang="en-US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Data</a:t>
            </a:r>
            <a:r>
              <a:rPr lang="zh-CN" altLang="en-US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sz="28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Modeling</a:t>
            </a:r>
            <a:endParaRPr sz="28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23852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D3F-566B-6546-A447-AB880D7F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r>
              <a:rPr lang="en-US" altLang="zh-CN" sz="2800" dirty="0"/>
              <a:t>Consideration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Modeling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CF5E-1524-294A-8BD1-18412C7F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353949"/>
            <a:ext cx="7515994" cy="3346839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altLang="zh-CN" sz="1600" dirty="0"/>
              <a:t>Build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relational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MySQL</a:t>
            </a:r>
            <a:r>
              <a:rPr lang="zh-CN" altLang="en-US" sz="1600" dirty="0"/>
              <a:t> </a:t>
            </a:r>
            <a:r>
              <a:rPr lang="en-US" altLang="zh-CN" sz="1600" dirty="0"/>
              <a:t>Workbench stored</a:t>
            </a:r>
            <a:r>
              <a:rPr lang="zh-CN" altLang="en-US" sz="1600" dirty="0"/>
              <a:t> </a:t>
            </a:r>
            <a:r>
              <a:rPr lang="en-US" altLang="zh-CN" sz="1600" dirty="0"/>
              <a:t>GCP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>
              <a:lnSpc>
                <a:spcPct val="114000"/>
              </a:lnSpc>
            </a:pP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were</a:t>
            </a:r>
            <a:r>
              <a:rPr lang="zh-CN" altLang="en-US" sz="1600" dirty="0"/>
              <a:t> </a:t>
            </a:r>
            <a:r>
              <a:rPr lang="en-US" altLang="zh-CN" sz="1600" dirty="0"/>
              <a:t>imported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database</a:t>
            </a:r>
            <a:r>
              <a:rPr lang="zh-CN" altLang="en-US" sz="1600" dirty="0"/>
              <a:t> </a:t>
            </a:r>
            <a:r>
              <a:rPr lang="en-US" altLang="zh-CN" sz="1600" dirty="0"/>
              <a:t>through</a:t>
            </a:r>
            <a:r>
              <a:rPr lang="zh-CN" altLang="en-US" sz="1600" dirty="0"/>
              <a:t> </a:t>
            </a:r>
            <a:r>
              <a:rPr lang="en-US" altLang="zh-CN" sz="1600" dirty="0"/>
              <a:t>GCP</a:t>
            </a:r>
          </a:p>
          <a:p>
            <a:pPr>
              <a:lnSpc>
                <a:spcPct val="114000"/>
              </a:lnSpc>
            </a:pPr>
            <a:r>
              <a:rPr lang="en-US" altLang="zh-CN" sz="1600" dirty="0"/>
              <a:t>Transform the relational model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dimensional</a:t>
            </a:r>
            <a:r>
              <a:rPr lang="zh-CN" altLang="en-US" sz="1600" dirty="0"/>
              <a:t> </a:t>
            </a:r>
            <a:r>
              <a:rPr lang="en-US" altLang="zh-CN" sz="1600" dirty="0"/>
              <a:t>model </a:t>
            </a:r>
            <a:r>
              <a:rPr lang="en-US" sz="1600" dirty="0"/>
              <a:t>through configuring the tables and relationships in the original relational model</a:t>
            </a:r>
            <a:endParaRPr lang="en-US" altLang="zh-CN" sz="1600" dirty="0"/>
          </a:p>
          <a:p>
            <a:pPr>
              <a:lnSpc>
                <a:spcPct val="114000"/>
              </a:lnSpc>
            </a:pP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decided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build</a:t>
            </a:r>
            <a:r>
              <a:rPr lang="zh-CN" altLang="en-US" sz="1600" dirty="0"/>
              <a:t> </a:t>
            </a:r>
            <a:r>
              <a:rPr lang="en-US" altLang="zh-CN" sz="1600" dirty="0"/>
              <a:t>our</a:t>
            </a:r>
            <a:r>
              <a:rPr lang="zh-CN" altLang="en-US" sz="1600" dirty="0"/>
              <a:t> </a:t>
            </a:r>
            <a:r>
              <a:rPr lang="en-US" altLang="zh-CN" sz="1600" dirty="0"/>
              <a:t>project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dimensional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following</a:t>
            </a:r>
            <a:r>
              <a:rPr lang="zh-CN" altLang="en-US" sz="1600" dirty="0"/>
              <a:t> </a:t>
            </a:r>
            <a:r>
              <a:rPr lang="en-US" altLang="zh-CN" sz="1600" dirty="0"/>
              <a:t>reasons:</a:t>
            </a:r>
          </a:p>
          <a:p>
            <a:pPr lvl="1">
              <a:lnSpc>
                <a:spcPct val="114000"/>
              </a:lnSpc>
            </a:pP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understandable</a:t>
            </a:r>
          </a:p>
          <a:p>
            <a:pPr lvl="1">
              <a:lnSpc>
                <a:spcPct val="114000"/>
              </a:lnSpc>
            </a:pPr>
            <a:r>
              <a:rPr lang="en-US" altLang="zh-CN" sz="1600" dirty="0"/>
              <a:t>Group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coherent</a:t>
            </a:r>
            <a:r>
              <a:rPr lang="zh-CN" altLang="en-US" sz="1600" dirty="0"/>
              <a:t> </a:t>
            </a:r>
            <a:r>
              <a:rPr lang="en-US" altLang="zh-CN" sz="1600" dirty="0"/>
              <a:t>dimensions</a:t>
            </a:r>
            <a:r>
              <a:rPr lang="zh-CN" altLang="en-US" sz="1600" dirty="0"/>
              <a:t> </a:t>
            </a:r>
            <a:r>
              <a:rPr lang="en-US" altLang="zh-CN" sz="1600" dirty="0"/>
              <a:t>related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car</a:t>
            </a:r>
            <a:r>
              <a:rPr lang="zh-CN" altLang="en-US" sz="1600" dirty="0"/>
              <a:t> </a:t>
            </a:r>
            <a:r>
              <a:rPr lang="en-US" altLang="zh-CN" sz="1600" dirty="0"/>
              <a:t>crashes</a:t>
            </a:r>
          </a:p>
          <a:p>
            <a:pPr lvl="1">
              <a:lnSpc>
                <a:spcPct val="114000"/>
              </a:lnSpc>
            </a:pPr>
            <a:r>
              <a:rPr lang="en-US" altLang="zh-CN" sz="1600" dirty="0"/>
              <a:t>Simpler to create analytical queries </a:t>
            </a:r>
          </a:p>
          <a:p>
            <a:pPr lvl="1">
              <a:lnSpc>
                <a:spcPct val="114000"/>
              </a:lnSpc>
            </a:pPr>
            <a:r>
              <a:rPr lang="en-US" sz="1600" dirty="0"/>
              <a:t>Scalable and easily accommodate unexpected new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E94D7-857B-1547-8DF8-8F85169F3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33451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FE2A-4B5C-FF48-AA4D-64378E86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Relational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ER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DA3F4-3002-A742-907B-AD14132B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03" y="3514477"/>
            <a:ext cx="7536293" cy="1518636"/>
          </a:xfrm>
        </p:spPr>
        <p:txBody>
          <a:bodyPr/>
          <a:lstStyle/>
          <a:p>
            <a:pPr marL="101600" indent="0" algn="just">
              <a:buNone/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Relational</a:t>
            </a:r>
            <a:r>
              <a:rPr lang="zh-CN" altLang="en-US" sz="1400" dirty="0"/>
              <a:t> </a:t>
            </a:r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EER</a:t>
            </a:r>
            <a:r>
              <a:rPr lang="zh-CN" altLang="en-US" sz="1400" dirty="0"/>
              <a:t> </a:t>
            </a:r>
            <a:r>
              <a:rPr lang="en-US" altLang="zh-CN" sz="1400" dirty="0"/>
              <a:t>shown</a:t>
            </a:r>
            <a:r>
              <a:rPr lang="zh-CN" altLang="en-US" sz="1400" dirty="0"/>
              <a:t> </a:t>
            </a:r>
            <a:r>
              <a:rPr lang="en-US" altLang="zh-CN" sz="1400" dirty="0"/>
              <a:t>above</a:t>
            </a:r>
            <a:r>
              <a:rPr lang="zh-CN" altLang="en-US" sz="1400" dirty="0"/>
              <a:t> </a:t>
            </a:r>
            <a:r>
              <a:rPr lang="en-US" altLang="zh-CN" sz="1400" dirty="0"/>
              <a:t>reflects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connections</a:t>
            </a:r>
            <a:r>
              <a:rPr lang="zh-CN" altLang="en-US" sz="1400" dirty="0"/>
              <a:t> </a:t>
            </a:r>
            <a:r>
              <a:rPr lang="en-US" altLang="zh-CN" sz="1400" dirty="0"/>
              <a:t>between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r>
              <a:rPr lang="zh-CN" altLang="en-US" sz="1400" dirty="0"/>
              <a:t> </a:t>
            </a:r>
            <a:r>
              <a:rPr lang="en-US" altLang="zh-CN" sz="1400" dirty="0"/>
              <a:t>data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taken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our</a:t>
            </a:r>
            <a:r>
              <a:rPr lang="zh-CN" altLang="en-US" sz="1400" dirty="0"/>
              <a:t> </a:t>
            </a:r>
            <a:r>
              <a:rPr lang="en-US" altLang="zh-CN" sz="1400" dirty="0"/>
              <a:t>project:</a:t>
            </a:r>
            <a:r>
              <a:rPr lang="zh-CN" altLang="en-US" sz="1400" dirty="0"/>
              <a:t> </a:t>
            </a:r>
            <a:r>
              <a:rPr lang="en-US" altLang="zh-CN" sz="1400" dirty="0"/>
              <a:t>crashes</a:t>
            </a:r>
            <a:r>
              <a:rPr lang="zh-CN" altLang="en-US" sz="1400" dirty="0"/>
              <a:t> </a:t>
            </a:r>
            <a:r>
              <a:rPr lang="en-US" altLang="zh-CN" sz="1400" dirty="0"/>
              <a:t>information,</a:t>
            </a:r>
            <a:r>
              <a:rPr lang="zh-CN" altLang="en-US" sz="1400" dirty="0"/>
              <a:t> </a:t>
            </a:r>
            <a:r>
              <a:rPr lang="en-US" altLang="zh-CN" sz="1400" dirty="0"/>
              <a:t>vehicle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people</a:t>
            </a:r>
            <a:r>
              <a:rPr lang="zh-CN" altLang="en-US" sz="1400" dirty="0"/>
              <a:t> </a:t>
            </a:r>
            <a:r>
              <a:rPr lang="en-US" altLang="zh-CN" sz="1400" dirty="0"/>
              <a:t>information</a:t>
            </a:r>
            <a:r>
              <a:rPr lang="zh-CN" altLang="en-US" sz="1400" dirty="0"/>
              <a:t> </a:t>
            </a:r>
            <a:r>
              <a:rPr lang="en-US" altLang="zh-CN" sz="1400" dirty="0"/>
              <a:t>linked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crashes.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tables</a:t>
            </a:r>
            <a:r>
              <a:rPr lang="zh-CN" altLang="en-US" sz="1400" dirty="0"/>
              <a:t> </a:t>
            </a:r>
            <a:r>
              <a:rPr lang="en-US" altLang="zh-CN" sz="1400" dirty="0"/>
              <a:t>are</a:t>
            </a:r>
            <a:r>
              <a:rPr lang="zh-CN" altLang="en-US" sz="1400" dirty="0"/>
              <a:t> </a:t>
            </a:r>
            <a:r>
              <a:rPr lang="en-US" altLang="zh-CN" sz="1400" dirty="0"/>
              <a:t>then</a:t>
            </a:r>
            <a:r>
              <a:rPr lang="zh-CN" altLang="en-US" sz="1400" dirty="0"/>
              <a:t> </a:t>
            </a:r>
            <a:r>
              <a:rPr lang="en-US" altLang="zh-CN" sz="1400" dirty="0"/>
              <a:t>split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sub-tables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construct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Dimensional</a:t>
            </a:r>
            <a:r>
              <a:rPr lang="zh-CN" altLang="en-US" sz="1400" dirty="0"/>
              <a:t> </a:t>
            </a:r>
            <a:r>
              <a:rPr lang="en-US" altLang="zh-CN" sz="1400" dirty="0"/>
              <a:t>Model.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3BA8B-5D75-ED44-B267-7A4FD068C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56E7-5138-D64F-9BC0-57CCBF98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3" y="1449182"/>
            <a:ext cx="7536294" cy="18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8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Dimensional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CC607-2431-0F4A-BC6C-14B7A1DDCE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A420C3-A9A5-9F4A-A072-B8F072AFC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/>
          <a:stretch/>
        </p:blipFill>
        <p:spPr>
          <a:xfrm>
            <a:off x="2393342" y="1232300"/>
            <a:ext cx="4202261" cy="37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5E1F-CA38-9344-AA50-73DE0058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53D0-D922-1C4C-AADE-F23D27CE97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59370-54DF-AD48-9DE6-7B6FE231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73" y="1419600"/>
            <a:ext cx="5742853" cy="34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Lake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353950"/>
            <a:ext cx="7433400" cy="34434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Database and all the raw data are loaded to Google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(GCP)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teammates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altLang="zh-CN" dirty="0"/>
              <a:t>35.226.111.65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GCP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facilitates data analysis and visualization as</a:t>
            </a:r>
            <a:r>
              <a:rPr lang="zh-CN" altLang="en-US" dirty="0"/>
              <a:t> </a:t>
            </a:r>
            <a:r>
              <a:rPr lang="en-US" altLang="zh-CN" dirty="0"/>
              <a:t>Tableau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MySQL Workbench can directly connect to GCP.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271511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DA00"/>
            </a:gs>
            <a:gs pos="6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520649" y="1241129"/>
            <a:ext cx="4542205" cy="2661224"/>
            <a:chOff x="520649" y="1241129"/>
            <a:chExt cx="4542205" cy="2661224"/>
          </a:xfrm>
        </p:grpSpPr>
        <p:sp>
          <p:nvSpPr>
            <p:cNvPr id="289" name="Google Shape;289;p33"/>
            <p:cNvSpPr/>
            <p:nvPr/>
          </p:nvSpPr>
          <p:spPr>
            <a:xfrm>
              <a:off x="89209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52064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28600" dist="47625" dir="5400000" algn="bl" rotWithShape="0">
                <a:schemeClr val="accent6">
                  <a:alpha val="5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52064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33"/>
          <p:cNvSpPr/>
          <p:nvPr/>
        </p:nvSpPr>
        <p:spPr>
          <a:xfrm>
            <a:off x="2454993" y="3776295"/>
            <a:ext cx="665106" cy="35016"/>
          </a:xfrm>
          <a:custGeom>
            <a:avLst/>
            <a:gdLst/>
            <a:ahLst/>
            <a:cxnLst/>
            <a:rect l="l" t="t" r="r" b="b"/>
            <a:pathLst>
              <a:path w="903922" h="47589" extrusionOk="0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4294967295"/>
          </p:nvPr>
        </p:nvSpPr>
        <p:spPr>
          <a:xfrm>
            <a:off x="5199373" y="373575"/>
            <a:ext cx="28659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R Reports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Tableau Reports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EDA from Python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F1B20-1960-CA4C-9CB0-D948DCAC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6" y="1367205"/>
            <a:ext cx="1795740" cy="1147311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57BD3F4-86D1-1940-9853-98924159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606" y="1388937"/>
            <a:ext cx="1731467" cy="1125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5F2A0-C96C-4C4F-9A87-4C9269A54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67" y="2512214"/>
            <a:ext cx="1795740" cy="1158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D01F4-AC42-754B-A61C-59BC4996B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606" y="2512213"/>
            <a:ext cx="1731467" cy="117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1A314-B549-784C-8FB0-E34F30E12AB1}"/>
              </a:ext>
            </a:extLst>
          </p:cNvPr>
          <p:cNvSpPr txBox="1"/>
          <p:nvPr/>
        </p:nvSpPr>
        <p:spPr>
          <a:xfrm>
            <a:off x="834991" y="564021"/>
            <a:ext cx="28071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ea typeface="Red Hat Display Black"/>
                <a:cs typeface="Red Hat Display Black"/>
                <a:sym typeface="Red Hat Display Black"/>
              </a:rPr>
              <a:t>Data Visualization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61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1C81F5-9973-644A-A824-403B0D2F6015}"/>
              </a:ext>
            </a:extLst>
          </p:cNvPr>
          <p:cNvSpPr txBox="1">
            <a:spLocks/>
          </p:cNvSpPr>
          <p:nvPr/>
        </p:nvSpPr>
        <p:spPr>
          <a:xfrm>
            <a:off x="473463" y="39387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Time Series of Car Crashes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D333B7D-7E37-B346-89B7-B17459AE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62" y="1043232"/>
            <a:ext cx="2991810" cy="3739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65234B-4F3D-2A45-97D7-F4B039C66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3" y="1029486"/>
            <a:ext cx="5017952" cy="37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2832D7-E89A-C941-BC3D-4F3F0AF6A167}"/>
              </a:ext>
            </a:extLst>
          </p:cNvPr>
          <p:cNvSpPr txBox="1">
            <a:spLocks/>
          </p:cNvSpPr>
          <p:nvPr/>
        </p:nvSpPr>
        <p:spPr>
          <a:xfrm>
            <a:off x="855300" y="335257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Monthly &amp; Daily Crashes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04DD2-B2D4-A04D-B3F8-BEC33441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50" y="1089284"/>
            <a:ext cx="6383700" cy="3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5D886-CD51-2749-9559-0E7408665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/>
          <a:stretch/>
        </p:blipFill>
        <p:spPr>
          <a:xfrm>
            <a:off x="303975" y="1181357"/>
            <a:ext cx="4449490" cy="3297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56B59-97FB-1148-A4AD-C17F12DD8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262" y="1911798"/>
            <a:ext cx="3979681" cy="1836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D963B-1964-5846-BCBF-9D02B6A488D4}"/>
              </a:ext>
            </a:extLst>
          </p:cNvPr>
          <p:cNvSpPr txBox="1">
            <a:spLocks/>
          </p:cNvSpPr>
          <p:nvPr/>
        </p:nvSpPr>
        <p:spPr>
          <a:xfrm>
            <a:off x="303975" y="487657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Weather Effect to Car Crashes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</p:spTree>
    <p:extLst>
      <p:ext uri="{BB962C8B-B14F-4D97-AF65-F5344CB8AC3E}">
        <p14:creationId xmlns:p14="http://schemas.microsoft.com/office/powerpoint/2010/main" val="318979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Contents</a:t>
            </a:r>
            <a:endParaRPr dirty="0"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233" name="Google Shape;233;p28"/>
          <p:cNvCxnSpPr/>
          <p:nvPr/>
        </p:nvCxnSpPr>
        <p:spPr>
          <a:xfrm>
            <a:off x="0" y="2571750"/>
            <a:ext cx="913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8"/>
          <p:cNvSpPr/>
          <p:nvPr/>
        </p:nvSpPr>
        <p:spPr>
          <a:xfrm>
            <a:off x="855300" y="2515055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472207" y="2771900"/>
            <a:ext cx="1328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Executive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Summary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" name="Google Shape;235;p28">
            <a:extLst>
              <a:ext uri="{FF2B5EF4-FFF2-40B4-BE49-F238E27FC236}">
                <a16:creationId xmlns:a16="http://schemas.microsoft.com/office/drawing/2014/main" id="{C61800A7-7582-8E4D-9D7A-27B79EDD474E}"/>
              </a:ext>
            </a:extLst>
          </p:cNvPr>
          <p:cNvSpPr/>
          <p:nvPr/>
        </p:nvSpPr>
        <p:spPr>
          <a:xfrm>
            <a:off x="2097145" y="2520538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8;p28">
            <a:extLst>
              <a:ext uri="{FF2B5EF4-FFF2-40B4-BE49-F238E27FC236}">
                <a16:creationId xmlns:a16="http://schemas.microsoft.com/office/drawing/2014/main" id="{9BE449D3-070C-E54C-8429-D376435235DD}"/>
              </a:ext>
            </a:extLst>
          </p:cNvPr>
          <p:cNvSpPr txBox="1"/>
          <p:nvPr/>
        </p:nvSpPr>
        <p:spPr>
          <a:xfrm>
            <a:off x="1649626" y="1930351"/>
            <a:ext cx="1026138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Business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Case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" name="Google Shape;235;p28">
            <a:extLst>
              <a:ext uri="{FF2B5EF4-FFF2-40B4-BE49-F238E27FC236}">
                <a16:creationId xmlns:a16="http://schemas.microsoft.com/office/drawing/2014/main" id="{5B9113CB-436A-164E-BD41-12976E715D29}"/>
              </a:ext>
            </a:extLst>
          </p:cNvPr>
          <p:cNvSpPr/>
          <p:nvPr/>
        </p:nvSpPr>
        <p:spPr>
          <a:xfrm>
            <a:off x="3260525" y="2505231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35;p28">
            <a:extLst>
              <a:ext uri="{FF2B5EF4-FFF2-40B4-BE49-F238E27FC236}">
                <a16:creationId xmlns:a16="http://schemas.microsoft.com/office/drawing/2014/main" id="{56E9A0E5-3CFE-F049-B0DB-F98F74038E97}"/>
              </a:ext>
            </a:extLst>
          </p:cNvPr>
          <p:cNvSpPr/>
          <p:nvPr/>
        </p:nvSpPr>
        <p:spPr>
          <a:xfrm>
            <a:off x="4356784" y="2506200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38;p28">
            <a:extLst>
              <a:ext uri="{FF2B5EF4-FFF2-40B4-BE49-F238E27FC236}">
                <a16:creationId xmlns:a16="http://schemas.microsoft.com/office/drawing/2014/main" id="{02E3C99A-985F-DE4F-B687-7E16221047C3}"/>
              </a:ext>
            </a:extLst>
          </p:cNvPr>
          <p:cNvSpPr txBox="1"/>
          <p:nvPr/>
        </p:nvSpPr>
        <p:spPr>
          <a:xfrm>
            <a:off x="3878107" y="1716896"/>
            <a:ext cx="1088453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Data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Engineering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Tools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7" name="Google Shape;235;p28">
            <a:extLst>
              <a:ext uri="{FF2B5EF4-FFF2-40B4-BE49-F238E27FC236}">
                <a16:creationId xmlns:a16="http://schemas.microsoft.com/office/drawing/2014/main" id="{098F4B8E-B46F-E54D-A91F-ABA2BD42599C}"/>
              </a:ext>
            </a:extLst>
          </p:cNvPr>
          <p:cNvSpPr/>
          <p:nvPr/>
        </p:nvSpPr>
        <p:spPr>
          <a:xfrm>
            <a:off x="5330501" y="2506200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8;p28">
            <a:extLst>
              <a:ext uri="{FF2B5EF4-FFF2-40B4-BE49-F238E27FC236}">
                <a16:creationId xmlns:a16="http://schemas.microsoft.com/office/drawing/2014/main" id="{95D3040E-BB1A-C942-87A4-0FDCE627DFEA}"/>
              </a:ext>
            </a:extLst>
          </p:cNvPr>
          <p:cNvSpPr txBox="1"/>
          <p:nvPr/>
        </p:nvSpPr>
        <p:spPr>
          <a:xfrm>
            <a:off x="2952643" y="2751970"/>
            <a:ext cx="746863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Data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Profile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" name="Google Shape;235;p28">
            <a:extLst>
              <a:ext uri="{FF2B5EF4-FFF2-40B4-BE49-F238E27FC236}">
                <a16:creationId xmlns:a16="http://schemas.microsoft.com/office/drawing/2014/main" id="{FBA97CF2-02A2-D543-8F49-986EDF0175F0}"/>
              </a:ext>
            </a:extLst>
          </p:cNvPr>
          <p:cNvSpPr/>
          <p:nvPr/>
        </p:nvSpPr>
        <p:spPr>
          <a:xfrm>
            <a:off x="6410939" y="2506200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38;p28">
            <a:extLst>
              <a:ext uri="{FF2B5EF4-FFF2-40B4-BE49-F238E27FC236}">
                <a16:creationId xmlns:a16="http://schemas.microsoft.com/office/drawing/2014/main" id="{8D476FD4-A13F-5A47-A457-109BE323D817}"/>
              </a:ext>
            </a:extLst>
          </p:cNvPr>
          <p:cNvSpPr txBox="1"/>
          <p:nvPr/>
        </p:nvSpPr>
        <p:spPr>
          <a:xfrm>
            <a:off x="4694856" y="2753250"/>
            <a:ext cx="1402389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Design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Considerations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" name="Google Shape;235;p28">
            <a:extLst>
              <a:ext uri="{FF2B5EF4-FFF2-40B4-BE49-F238E27FC236}">
                <a16:creationId xmlns:a16="http://schemas.microsoft.com/office/drawing/2014/main" id="{66DC1763-68B1-2A41-AAAE-B296E122FB3A}"/>
              </a:ext>
            </a:extLst>
          </p:cNvPr>
          <p:cNvSpPr/>
          <p:nvPr/>
        </p:nvSpPr>
        <p:spPr>
          <a:xfrm>
            <a:off x="7366937" y="2506200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8;p28">
            <a:extLst>
              <a:ext uri="{FF2B5EF4-FFF2-40B4-BE49-F238E27FC236}">
                <a16:creationId xmlns:a16="http://schemas.microsoft.com/office/drawing/2014/main" id="{39E40091-A0F8-2044-97D7-E7B71C7BAAD9}"/>
              </a:ext>
            </a:extLst>
          </p:cNvPr>
          <p:cNvSpPr txBox="1"/>
          <p:nvPr/>
        </p:nvSpPr>
        <p:spPr>
          <a:xfrm>
            <a:off x="5878771" y="1917051"/>
            <a:ext cx="1195436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Data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Visualization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" name="Google Shape;235;p28">
            <a:extLst>
              <a:ext uri="{FF2B5EF4-FFF2-40B4-BE49-F238E27FC236}">
                <a16:creationId xmlns:a16="http://schemas.microsoft.com/office/drawing/2014/main" id="{4807A23C-FF3D-A146-B712-0F5A0BAE7FC8}"/>
              </a:ext>
            </a:extLst>
          </p:cNvPr>
          <p:cNvSpPr/>
          <p:nvPr/>
        </p:nvSpPr>
        <p:spPr>
          <a:xfrm>
            <a:off x="8259769" y="2506200"/>
            <a:ext cx="131100" cy="1311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38100" dir="5400000" algn="bl" rotWithShape="0">
              <a:schemeClr val="lt1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38;p28">
            <a:extLst>
              <a:ext uri="{FF2B5EF4-FFF2-40B4-BE49-F238E27FC236}">
                <a16:creationId xmlns:a16="http://schemas.microsoft.com/office/drawing/2014/main" id="{BF97D4F1-5E8C-CB40-890E-33B74F319330}"/>
              </a:ext>
            </a:extLst>
          </p:cNvPr>
          <p:cNvSpPr txBox="1"/>
          <p:nvPr/>
        </p:nvSpPr>
        <p:spPr>
          <a:xfrm>
            <a:off x="6605436" y="2753250"/>
            <a:ext cx="1719882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Recommendations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3" name="Google Shape;238;p28">
            <a:extLst>
              <a:ext uri="{FF2B5EF4-FFF2-40B4-BE49-F238E27FC236}">
                <a16:creationId xmlns:a16="http://schemas.microsoft.com/office/drawing/2014/main" id="{3E0364FE-B339-CF46-B3CC-5EF8963E0490}"/>
              </a:ext>
            </a:extLst>
          </p:cNvPr>
          <p:cNvSpPr txBox="1"/>
          <p:nvPr/>
        </p:nvSpPr>
        <p:spPr>
          <a:xfrm>
            <a:off x="7920585" y="1926901"/>
            <a:ext cx="809467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Lessons</a:t>
            </a:r>
            <a:r>
              <a:rPr lang="zh-CN" alt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Learned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293167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8390E-872C-6143-96F0-F65A5694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06" y="841619"/>
            <a:ext cx="7156587" cy="41568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7555-7F9C-7442-87A7-1BE3E77674FF}"/>
              </a:ext>
            </a:extLst>
          </p:cNvPr>
          <p:cNvSpPr txBox="1">
            <a:spLocks/>
          </p:cNvSpPr>
          <p:nvPr/>
        </p:nvSpPr>
        <p:spPr>
          <a:xfrm>
            <a:off x="855300" y="402771"/>
            <a:ext cx="7433400" cy="32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Popular locations of Car Crash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</p:spTree>
    <p:extLst>
      <p:ext uri="{BB962C8B-B14F-4D97-AF65-F5344CB8AC3E}">
        <p14:creationId xmlns:p14="http://schemas.microsoft.com/office/powerpoint/2010/main" val="268419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B0B8A-D384-1A42-9D44-7D6AD999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36019"/>
            <a:ext cx="3715506" cy="32394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9C2A09-C72C-034E-B239-DE3F927A64DA}"/>
              </a:ext>
            </a:extLst>
          </p:cNvPr>
          <p:cNvSpPr txBox="1">
            <a:spLocks/>
          </p:cNvSpPr>
          <p:nvPr/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Car Makers &amp; Crashes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9403E7D-E506-AA49-B14F-517D2479F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11" y="1436018"/>
            <a:ext cx="3400985" cy="3239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6D8FF-FF4B-EE45-B27C-E55E6C5E4D13}"/>
              </a:ext>
            </a:extLst>
          </p:cNvPr>
          <p:cNvSpPr txBox="1"/>
          <p:nvPr/>
        </p:nvSpPr>
        <p:spPr>
          <a:xfrm>
            <a:off x="1177381" y="4740736"/>
            <a:ext cx="30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cs typeface="Arial"/>
                <a:sym typeface="Red Hat Display Black"/>
              </a:rPr>
              <a:t>Percentage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cs typeface="Arial"/>
                <a:sym typeface="Red Hat Display Black"/>
              </a:rPr>
              <a:t>of car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cs typeface="Arial"/>
                <a:sym typeface="Red Hat Display Black"/>
              </a:rPr>
              <a:t>maker in car accident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A6A6-A8C4-EA4F-8A5C-814E114DD819}"/>
              </a:ext>
            </a:extLst>
          </p:cNvPr>
          <p:cNvSpPr txBox="1"/>
          <p:nvPr/>
        </p:nvSpPr>
        <p:spPr>
          <a:xfrm>
            <a:off x="5333504" y="4740736"/>
            <a:ext cx="283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cs typeface="Arial"/>
                <a:sym typeface="Red Hat Display Black"/>
              </a:rPr>
              <a:t>Car sold in the U.S in 2019 by makers</a:t>
            </a:r>
          </a:p>
        </p:txBody>
      </p:sp>
    </p:spTree>
    <p:extLst>
      <p:ext uri="{BB962C8B-B14F-4D97-AF65-F5344CB8AC3E}">
        <p14:creationId xmlns:p14="http://schemas.microsoft.com/office/powerpoint/2010/main" val="3069829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CF415-A1A1-A24B-8AF3-8F46E4A71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6FF80-FB00-A749-B17B-A151184B7019}"/>
              </a:ext>
            </a:extLst>
          </p:cNvPr>
          <p:cNvSpPr txBox="1">
            <a:spLocks/>
          </p:cNvSpPr>
          <p:nvPr/>
        </p:nvSpPr>
        <p:spPr>
          <a:xfrm>
            <a:off x="518325" y="34614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Cause of Crashes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3C9E7E-148F-3240-8A03-BE22A488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6" y="1555974"/>
            <a:ext cx="3281627" cy="26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6E591-E4CF-2C41-85BD-9A6B1CDC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5" y="922699"/>
            <a:ext cx="5120475" cy="39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2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8779C-2B9A-4D45-8CF4-DEC89499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83" y="1235826"/>
            <a:ext cx="3086513" cy="21312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BBF4E7-50F7-8740-9A0A-59DEF216C749}"/>
              </a:ext>
            </a:extLst>
          </p:cNvPr>
          <p:cNvSpPr txBox="1">
            <a:spLocks/>
          </p:cNvSpPr>
          <p:nvPr/>
        </p:nvSpPr>
        <p:spPr>
          <a:xfrm>
            <a:off x="149676" y="431108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 Black"/>
              <a:buNone/>
              <a:defRPr sz="48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ed Hat Display Black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sym typeface="Red Hat Display Black"/>
              </a:rPr>
              <a:t>Age Group &amp; Physical Condition in Crashes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Display Black"/>
              <a:sym typeface="Red Hat Display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FF1FF-CF38-E247-8BB8-D768979A9FFF}"/>
              </a:ext>
            </a:extLst>
          </p:cNvPr>
          <p:cNvSpPr txBox="1"/>
          <p:nvPr/>
        </p:nvSpPr>
        <p:spPr>
          <a:xfrm>
            <a:off x="6272236" y="3510359"/>
            <a:ext cx="2948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Display Black"/>
                <a:cs typeface="Arial"/>
                <a:sym typeface="Red Hat Display Black"/>
              </a:rPr>
              <a:t>Percentage of licensed driver involved in a crash within different age group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4EA33-5E86-9842-B0D1-FCE131AE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6" y="1097177"/>
            <a:ext cx="5746158" cy="31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DA00"/>
            </a:gs>
            <a:gs pos="6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4294967295"/>
          </p:nvPr>
        </p:nvSpPr>
        <p:spPr>
          <a:xfrm>
            <a:off x="5199373" y="373575"/>
            <a:ext cx="28659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Recommendations</a:t>
            </a:r>
            <a:r>
              <a:rPr lang="zh-CN" altLang="en-US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for</a:t>
            </a:r>
            <a:r>
              <a:rPr lang="zh-CN" altLang="en-US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Business</a:t>
            </a:r>
            <a:r>
              <a:rPr lang="zh-CN" altLang="en-US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Use</a:t>
            </a:r>
            <a:r>
              <a:rPr lang="zh-CN" altLang="en-US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 </a:t>
            </a:r>
            <a:r>
              <a:rPr lang="en-US" altLang="zh-CN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Cases</a:t>
            </a:r>
            <a:endParaRPr lang="en-US" sz="2400" dirty="0"/>
          </a:p>
        </p:txBody>
      </p:sp>
      <p:pic>
        <p:nvPicPr>
          <p:cNvPr id="10" name="Google Shape;158;p21">
            <a:extLst>
              <a:ext uri="{FF2B5EF4-FFF2-40B4-BE49-F238E27FC236}">
                <a16:creationId xmlns:a16="http://schemas.microsoft.com/office/drawing/2014/main" id="{252531B2-ECA1-0440-A6E9-35323B3400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01050" y="-4801050"/>
            <a:ext cx="9602100" cy="9602100"/>
          </a:xfrm>
          <a:prstGeom prst="pie">
            <a:avLst>
              <a:gd name="adj1" fmla="val 0"/>
              <a:gd name="adj2" fmla="val 540145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74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Insurance</a:t>
            </a:r>
            <a:r>
              <a:rPr lang="zh-CN" altLang="en-US" dirty="0"/>
              <a:t> </a:t>
            </a:r>
            <a:r>
              <a:rPr lang="en-US" altLang="zh-CN" dirty="0"/>
              <a:t>Companies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353950"/>
            <a:ext cx="7433400" cy="3443430"/>
          </a:xfrm>
        </p:spPr>
        <p:txBody>
          <a:bodyPr/>
          <a:lstStyle/>
          <a:p>
            <a:r>
              <a:rPr lang="en-US" dirty="0"/>
              <a:t>Inc</a:t>
            </a:r>
            <a:r>
              <a:rPr lang="en-US" altLang="zh-CN" dirty="0"/>
              <a:t>rease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premiums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risky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39,</a:t>
            </a:r>
            <a:r>
              <a:rPr lang="zh-CN" altLang="en-US" dirty="0"/>
              <a:t> </a:t>
            </a:r>
            <a:r>
              <a:rPr lang="en-US" altLang="zh-CN" dirty="0"/>
              <a:t>55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</a:p>
          <a:p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premiums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risky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Chevrolet,</a:t>
            </a:r>
            <a:r>
              <a:rPr lang="zh-CN" altLang="en-US" dirty="0"/>
              <a:t> </a:t>
            </a:r>
            <a:r>
              <a:rPr lang="en-US" altLang="zh-CN" dirty="0"/>
              <a:t>Ford,</a:t>
            </a:r>
            <a:r>
              <a:rPr lang="zh-CN" altLang="en-US" dirty="0"/>
              <a:t> </a:t>
            </a:r>
            <a:r>
              <a:rPr lang="en-US" altLang="zh-CN" dirty="0"/>
              <a:t>Nissan,</a:t>
            </a:r>
            <a:r>
              <a:rPr lang="zh-CN" altLang="en-US" dirty="0"/>
              <a:t> </a:t>
            </a:r>
            <a:r>
              <a:rPr lang="en-US" altLang="zh-CN" dirty="0"/>
              <a:t>Honda,</a:t>
            </a:r>
            <a:r>
              <a:rPr lang="zh-CN" altLang="en-US" dirty="0"/>
              <a:t> </a:t>
            </a:r>
            <a:r>
              <a:rPr lang="en-US" altLang="zh-CN" dirty="0"/>
              <a:t>Dodge</a:t>
            </a:r>
          </a:p>
          <a:p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cash</a:t>
            </a:r>
            <a:r>
              <a:rPr lang="zh-CN" altLang="en-US" dirty="0"/>
              <a:t> </a:t>
            </a:r>
            <a:r>
              <a:rPr lang="en-US" altLang="zh-CN" dirty="0"/>
              <a:t>reserves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</a:p>
          <a:p>
            <a:pPr lvl="1"/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crashes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latter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Picture 14" descr="major-insurance-icon - MediLodge of Munising">
            <a:extLst>
              <a:ext uri="{FF2B5EF4-FFF2-40B4-BE49-F238E27FC236}">
                <a16:creationId xmlns:a16="http://schemas.microsoft.com/office/drawing/2014/main" id="{E7DC6D08-3F0D-C74A-A091-771910048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35" y="645195"/>
            <a:ext cx="581125" cy="5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1 Chevrolet Cruze: A Safety Story [w/video] | Autoblog">
            <a:extLst>
              <a:ext uri="{FF2B5EF4-FFF2-40B4-BE49-F238E27FC236}">
                <a16:creationId xmlns:a16="http://schemas.microsoft.com/office/drawing/2014/main" id="{19B0EA0F-40C6-F047-AEBB-EB276CD7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617" y="3449123"/>
            <a:ext cx="2794715" cy="157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5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Government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353950"/>
            <a:ext cx="7433400" cy="3443430"/>
          </a:xfrm>
        </p:spPr>
        <p:txBody>
          <a:bodyPr/>
          <a:lstStyle/>
          <a:p>
            <a:r>
              <a:rPr lang="en-US" altLang="zh-CN" dirty="0"/>
              <a:t>Establish</a:t>
            </a:r>
            <a:r>
              <a:rPr lang="zh-CN" altLang="en-US" dirty="0"/>
              <a:t> </a:t>
            </a:r>
            <a:r>
              <a:rPr lang="en-US" altLang="zh-CN" dirty="0"/>
              <a:t>precautions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guidance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accident-prone</a:t>
            </a:r>
            <a:r>
              <a:rPr lang="zh-CN" altLang="en-US" dirty="0"/>
              <a:t> </a:t>
            </a:r>
            <a:r>
              <a:rPr lang="en-US" altLang="zh-CN" dirty="0"/>
              <a:t>zones,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limits,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signs,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lights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accidents:</a:t>
            </a:r>
            <a:r>
              <a:rPr lang="zh-CN" altLang="en-US" dirty="0"/>
              <a:t> </a:t>
            </a:r>
            <a:r>
              <a:rPr lang="en-US" altLang="zh-CN" dirty="0"/>
              <a:t>CHATHAM,</a:t>
            </a:r>
            <a:r>
              <a:rPr lang="zh-CN" altLang="en-US" dirty="0"/>
              <a:t> </a:t>
            </a:r>
            <a:r>
              <a:rPr lang="en-US" altLang="zh-CN" dirty="0"/>
              <a:t>LOOP,</a:t>
            </a:r>
            <a:r>
              <a:rPr lang="zh-CN" altLang="en-US" dirty="0"/>
              <a:t> </a:t>
            </a:r>
            <a:r>
              <a:rPr lang="en-US" altLang="zh-CN" dirty="0"/>
              <a:t>PORTAGE</a:t>
            </a:r>
            <a:r>
              <a:rPr lang="zh-CN" altLang="en-US" dirty="0"/>
              <a:t> </a:t>
            </a:r>
            <a:r>
              <a:rPr lang="en-US" altLang="zh-CN" dirty="0"/>
              <a:t>PARK,</a:t>
            </a:r>
            <a:r>
              <a:rPr lang="zh-CN" altLang="en-US" dirty="0"/>
              <a:t> </a:t>
            </a:r>
            <a:r>
              <a:rPr lang="en-US" altLang="zh-CN" dirty="0"/>
              <a:t>AUSTIN,</a:t>
            </a:r>
            <a:r>
              <a:rPr lang="zh-CN" altLang="en-US" dirty="0"/>
              <a:t> </a:t>
            </a:r>
            <a:r>
              <a:rPr lang="en-US" altLang="zh-CN" dirty="0"/>
              <a:t>ROGERS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6" descr="Building, panteon, bank, government icon - Free download">
            <a:extLst>
              <a:ext uri="{FF2B5EF4-FFF2-40B4-BE49-F238E27FC236}">
                <a16:creationId xmlns:a16="http://schemas.microsoft.com/office/drawing/2014/main" id="{AADC6AFC-07BA-1D4C-8938-FEC23E5F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82" y="651175"/>
            <a:ext cx="581125" cy="5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for driving safely- Precautions to stay safe on the road - SMS Driving  School">
            <a:extLst>
              <a:ext uri="{FF2B5EF4-FFF2-40B4-BE49-F238E27FC236}">
                <a16:creationId xmlns:a16="http://schemas.microsoft.com/office/drawing/2014/main" id="{1EE430D5-C00F-D94C-AAB3-F0104436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23" y="2780963"/>
            <a:ext cx="5209504" cy="21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23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Providers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306421"/>
            <a:ext cx="7433400" cy="3443430"/>
          </a:xfrm>
        </p:spPr>
        <p:txBody>
          <a:bodyPr/>
          <a:lstStyle/>
          <a:p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notifications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risky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accidents:</a:t>
            </a:r>
            <a:r>
              <a:rPr lang="zh-CN" altLang="en-US" dirty="0"/>
              <a:t> </a:t>
            </a:r>
            <a:r>
              <a:rPr lang="en-US" altLang="zh-CN" dirty="0"/>
              <a:t>CHATHAM,</a:t>
            </a:r>
            <a:r>
              <a:rPr lang="zh-CN" altLang="en-US" dirty="0"/>
              <a:t> </a:t>
            </a:r>
            <a:r>
              <a:rPr lang="en-US" altLang="zh-CN" dirty="0"/>
              <a:t>LOOP,</a:t>
            </a:r>
            <a:r>
              <a:rPr lang="zh-CN" altLang="en-US" dirty="0"/>
              <a:t> </a:t>
            </a:r>
            <a:r>
              <a:rPr lang="en-US" altLang="zh-CN" dirty="0"/>
              <a:t>PORTAGE</a:t>
            </a:r>
            <a:r>
              <a:rPr lang="zh-CN" altLang="en-US" dirty="0"/>
              <a:t> </a:t>
            </a:r>
            <a:r>
              <a:rPr lang="en-US" altLang="zh-CN" dirty="0"/>
              <a:t>PARK,</a:t>
            </a:r>
            <a:r>
              <a:rPr lang="zh-CN" altLang="en-US" dirty="0"/>
              <a:t> </a:t>
            </a:r>
            <a:r>
              <a:rPr lang="en-US" altLang="zh-CN" dirty="0"/>
              <a:t>AUSTIN,</a:t>
            </a:r>
            <a:r>
              <a:rPr lang="zh-CN" altLang="en-US" dirty="0"/>
              <a:t> </a:t>
            </a:r>
            <a:r>
              <a:rPr lang="en-US" altLang="zh-CN" dirty="0"/>
              <a:t>ROGERS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notifications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adverse</a:t>
            </a:r>
            <a:r>
              <a:rPr lang="zh-CN" altLang="en-US" dirty="0"/>
              <a:t> </a:t>
            </a:r>
            <a:r>
              <a:rPr lang="en-US" altLang="zh-CN" dirty="0"/>
              <a:t>weather</a:t>
            </a:r>
            <a:r>
              <a:rPr lang="zh-CN" altLang="en-US" dirty="0"/>
              <a:t> </a:t>
            </a:r>
            <a:r>
              <a:rPr lang="en-US" altLang="zh-CN" dirty="0"/>
              <a:t>conditions.</a:t>
            </a:r>
          </a:p>
          <a:p>
            <a:pPr lvl="1"/>
            <a:r>
              <a:rPr lang="en-US" altLang="zh-CN" dirty="0"/>
              <a:t>Snow,</a:t>
            </a:r>
            <a:r>
              <a:rPr lang="zh-CN" altLang="en-US" dirty="0"/>
              <a:t> </a:t>
            </a:r>
            <a:r>
              <a:rPr lang="en-US" altLang="zh-CN" dirty="0"/>
              <a:t>Rain,</a:t>
            </a:r>
            <a:r>
              <a:rPr lang="zh-CN" altLang="en-US" dirty="0"/>
              <a:t> </a:t>
            </a:r>
            <a:r>
              <a:rPr lang="en-US" altLang="zh-CN" dirty="0"/>
              <a:t>Cloudy,</a:t>
            </a:r>
            <a:r>
              <a:rPr lang="zh-CN" altLang="en-US" dirty="0"/>
              <a:t> </a:t>
            </a:r>
            <a:r>
              <a:rPr lang="en-US" altLang="zh-CN" dirty="0"/>
              <a:t>Fog/Smoke/Haze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7" name="Picture 8" descr="Location Map Icon Flat - Icon Shop - Download free icons for commercial use">
            <a:extLst>
              <a:ext uri="{FF2B5EF4-FFF2-40B4-BE49-F238E27FC236}">
                <a16:creationId xmlns:a16="http://schemas.microsoft.com/office/drawing/2014/main" id="{58145112-19F6-E646-93F0-8D3EB011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88" y="651175"/>
            <a:ext cx="581125" cy="5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7E4F5-46CF-E948-A911-1E7884AA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279" y="3361386"/>
            <a:ext cx="3035442" cy="17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DMV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Police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353950"/>
            <a:ext cx="7433400" cy="3443430"/>
          </a:xfrm>
        </p:spPr>
        <p:txBody>
          <a:bodyPr/>
          <a:lstStyle/>
          <a:p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inspection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</a:p>
          <a:p>
            <a:pPr lvl="1"/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crashes:</a:t>
            </a:r>
            <a:r>
              <a:rPr lang="zh-CN" altLang="en-US" dirty="0"/>
              <a:t> </a:t>
            </a:r>
            <a:r>
              <a:rPr lang="en-US" altLang="zh-CN" dirty="0"/>
              <a:t>Failed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yield,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closely,</a:t>
            </a:r>
            <a:r>
              <a:rPr lang="zh-CN" altLang="en-US" dirty="0"/>
              <a:t> </a:t>
            </a:r>
            <a:r>
              <a:rPr lang="en-US" altLang="zh-CN" dirty="0"/>
              <a:t>Improper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change,</a:t>
            </a:r>
            <a:r>
              <a:rPr lang="zh-CN" altLang="en-US" dirty="0"/>
              <a:t> </a:t>
            </a:r>
            <a:r>
              <a:rPr lang="en-US" altLang="zh-CN" dirty="0"/>
              <a:t>Improper</a:t>
            </a:r>
            <a:r>
              <a:rPr lang="zh-CN" altLang="en-US" dirty="0"/>
              <a:t> </a:t>
            </a:r>
            <a:r>
              <a:rPr lang="en-US" altLang="zh-CN" dirty="0"/>
              <a:t>passing,</a:t>
            </a:r>
            <a:r>
              <a:rPr lang="zh-CN" altLang="en-US" dirty="0"/>
              <a:t> </a:t>
            </a:r>
            <a:r>
              <a:rPr lang="en-US" altLang="zh-CN" dirty="0"/>
              <a:t>Improper</a:t>
            </a:r>
            <a:r>
              <a:rPr lang="zh-CN" altLang="en-US" dirty="0"/>
              <a:t> </a:t>
            </a:r>
            <a:r>
              <a:rPr lang="en-US" altLang="zh-CN" dirty="0"/>
              <a:t>backing,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</a:p>
          <a:p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</a:t>
            </a:r>
            <a:r>
              <a:rPr lang="en-US" altLang="zh-CN" dirty="0"/>
              <a:t>enforcements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risky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</a:p>
          <a:p>
            <a:pPr marL="101600" indent="0">
              <a:buNone/>
            </a:pP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9" name="Picture 16" descr="Superintendent of the Chicago Police Department - Wikipedia">
            <a:extLst>
              <a:ext uri="{FF2B5EF4-FFF2-40B4-BE49-F238E27FC236}">
                <a16:creationId xmlns:a16="http://schemas.microsoft.com/office/drawing/2014/main" id="{86B72CF6-8899-6841-B4CE-1D862604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28" y="633123"/>
            <a:ext cx="642245" cy="6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portant Rights You Have When You're Pulled Over by the Police">
            <a:extLst>
              <a:ext uri="{FF2B5EF4-FFF2-40B4-BE49-F238E27FC236}">
                <a16:creationId xmlns:a16="http://schemas.microsoft.com/office/drawing/2014/main" id="{9142E263-534F-1141-A29A-0508ACD53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22" y="2994640"/>
            <a:ext cx="3252631" cy="205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B2C-ADED-5B4C-9244-0D7B62E4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Lessons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45FB-62C1-2F41-94DD-4D9AA4F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353950"/>
            <a:ext cx="7433400" cy="3443430"/>
          </a:xfrm>
        </p:spPr>
        <p:txBody>
          <a:bodyPr/>
          <a:lstStyle/>
          <a:p>
            <a:pPr>
              <a:lnSpc>
                <a:spcPct val="114000"/>
              </a:lnSpc>
              <a:spcBef>
                <a:spcPts val="100"/>
              </a:spcBef>
            </a:pPr>
            <a:r>
              <a:rPr lang="en-US" sz="1600" dirty="0"/>
              <a:t>It would be much more efficient to load data directly from CSV files on GCP compared to import</a:t>
            </a:r>
            <a:r>
              <a:rPr lang="en-US" altLang="zh-CN" sz="1600" dirty="0"/>
              <a:t>ing</a:t>
            </a:r>
            <a:r>
              <a:rPr lang="en-US" sz="1600" dirty="0"/>
              <a:t> wizards in MySQL Workbench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lnSpc>
                <a:spcPct val="114000"/>
              </a:lnSpc>
              <a:spcBef>
                <a:spcPts val="100"/>
              </a:spcBef>
            </a:pPr>
            <a:r>
              <a:rPr lang="en-US" sz="1600" dirty="0"/>
              <a:t>Data should be examined before cleansing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lnSpc>
                <a:spcPct val="114000"/>
              </a:lnSpc>
              <a:spcBef>
                <a:spcPts val="100"/>
              </a:spcBef>
            </a:pPr>
            <a:r>
              <a:rPr lang="en-US" sz="1600" dirty="0"/>
              <a:t>It is difficult to gain useful information by visualizing millions of records on the map and we need to group it by different communities or regions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lnSpc>
                <a:spcPct val="114000"/>
              </a:lnSpc>
              <a:spcBef>
                <a:spcPts val="100"/>
              </a:spcBef>
            </a:pPr>
            <a:r>
              <a:rPr lang="en-US" sz="1600" dirty="0"/>
              <a:t>Same information can be visualized in multiple ways and we should choose the method that people can appreciate it easier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lnSpc>
                <a:spcPct val="114000"/>
              </a:lnSpc>
              <a:spcBef>
                <a:spcPts val="100"/>
              </a:spcBef>
            </a:pPr>
            <a:r>
              <a:rPr lang="en-US" sz="1600" dirty="0"/>
              <a:t>We should keep in mind that all considerations regarding to database designs and visualizations should serve for the decision-making process of our business problems</a:t>
            </a:r>
            <a:r>
              <a:rPr lang="en-US" altLang="zh-CN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54A-96C8-E144-B644-108E76E6D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26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740060" cy="1150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0" dirty="0">
                <a:solidFill>
                  <a:srgbClr val="FF0000"/>
                </a:solidFill>
              </a:rPr>
              <a:t>452,050</a:t>
            </a:r>
            <a:r>
              <a:rPr lang="zh-CN" altLang="en-US" sz="8000" dirty="0"/>
              <a:t> </a:t>
            </a:r>
            <a:r>
              <a:rPr lang="en-US" altLang="zh-CN" sz="1600" dirty="0"/>
              <a:t>traffic</a:t>
            </a:r>
            <a:r>
              <a:rPr lang="zh-CN" altLang="en-US" sz="1600" dirty="0"/>
              <a:t> </a:t>
            </a:r>
            <a:r>
              <a:rPr lang="en-US" altLang="zh-CN" sz="1600" dirty="0"/>
              <a:t>accidents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Chicago</a:t>
            </a:r>
            <a:endParaRPr sz="9600" dirty="0"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September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12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Team Profile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FAE273-ED77-AA43-807B-A26B07F4AF7C}"/>
              </a:ext>
            </a:extLst>
          </p:cNvPr>
          <p:cNvSpPr/>
          <p:nvPr/>
        </p:nvSpPr>
        <p:spPr>
          <a:xfrm>
            <a:off x="2486769" y="1348376"/>
            <a:ext cx="1975995" cy="29591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C28851B-3067-4D45-B03E-D5C58327A22B}"/>
              </a:ext>
            </a:extLst>
          </p:cNvPr>
          <p:cNvSpPr/>
          <p:nvPr/>
        </p:nvSpPr>
        <p:spPr>
          <a:xfrm>
            <a:off x="285979" y="1348376"/>
            <a:ext cx="1975995" cy="29591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75DA5EC-1EB8-2341-B606-62A78F8D344F}"/>
              </a:ext>
            </a:extLst>
          </p:cNvPr>
          <p:cNvSpPr/>
          <p:nvPr/>
        </p:nvSpPr>
        <p:spPr>
          <a:xfrm>
            <a:off x="6875707" y="1348376"/>
            <a:ext cx="1975995" cy="29591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B9A83-F4AE-A14A-9953-540CD4603B71}"/>
              </a:ext>
            </a:extLst>
          </p:cNvPr>
          <p:cNvSpPr txBox="1"/>
          <p:nvPr/>
        </p:nvSpPr>
        <p:spPr>
          <a:xfrm>
            <a:off x="294085" y="2649720"/>
            <a:ext cx="1975995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Bo Gu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</a:t>
            </a:r>
            <a:r>
              <a:rPr lang="en-US" altLang="zh-CN" sz="1100" b="1" dirty="0">
                <a:solidFill>
                  <a:schemeClr val="tx1"/>
                </a:solidFill>
              </a:rPr>
              <a:t>Analyst</a:t>
            </a:r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 err="1">
                <a:solidFill>
                  <a:schemeClr val="tx1"/>
                </a:solidFill>
              </a:rPr>
              <a:t>We</a:t>
            </a:r>
            <a:r>
              <a:rPr lang="en-US" altLang="zh-CN" sz="1100" b="1" dirty="0" err="1">
                <a:solidFill>
                  <a:schemeClr val="tx1"/>
                </a:solidFill>
              </a:rPr>
              <a:t>LoveShree</a:t>
            </a:r>
            <a:r>
              <a:rPr lang="zh-CN" altLang="en-US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Inc.</a:t>
            </a:r>
          </a:p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BA, U</a:t>
            </a:r>
            <a:r>
              <a:rPr lang="en-US" altLang="zh-CN" sz="1050" dirty="0">
                <a:solidFill>
                  <a:schemeClr val="tx1"/>
                </a:solidFill>
              </a:rPr>
              <a:t>niversity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of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California</a:t>
            </a:r>
            <a:r>
              <a:rPr lang="en-US" sz="1050" dirty="0">
                <a:solidFill>
                  <a:schemeClr val="tx1"/>
                </a:solidFill>
              </a:rPr>
              <a:t> Irvine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MScA</a:t>
            </a:r>
            <a:r>
              <a:rPr lang="en-US" sz="1050" dirty="0">
                <a:solidFill>
                  <a:schemeClr val="tx1"/>
                </a:solidFill>
              </a:rPr>
              <a:t>, University of Chicago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41390FF-D45B-064C-AC69-8157DB5A8D71}"/>
              </a:ext>
            </a:extLst>
          </p:cNvPr>
          <p:cNvSpPr/>
          <p:nvPr/>
        </p:nvSpPr>
        <p:spPr>
          <a:xfrm>
            <a:off x="4681238" y="1348376"/>
            <a:ext cx="1975995" cy="29591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6273DD-2A64-9148-B86A-669CA0FB3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10224" y="1643083"/>
            <a:ext cx="876908" cy="87690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84E78-6C0F-B243-91E6-49DE10283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16" y="1613785"/>
            <a:ext cx="932367" cy="932367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C08D0-8110-3246-AEEE-D92BBE06D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" t="614" r="-201" b="21564"/>
          <a:stretch/>
        </p:blipFill>
        <p:spPr>
          <a:xfrm>
            <a:off x="3018257" y="1616922"/>
            <a:ext cx="929230" cy="92923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B865F-5F5B-9246-A44F-395698CD3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34" b="16494"/>
          <a:stretch/>
        </p:blipFill>
        <p:spPr>
          <a:xfrm>
            <a:off x="7427747" y="1631486"/>
            <a:ext cx="906029" cy="906029"/>
          </a:xfrm>
          <a:prstGeom prst="ellipse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A905B3-47B2-354B-A19D-349B32217CE4}"/>
              </a:ext>
            </a:extLst>
          </p:cNvPr>
          <p:cNvSpPr txBox="1"/>
          <p:nvPr/>
        </p:nvSpPr>
        <p:spPr>
          <a:xfrm>
            <a:off x="2494875" y="2649720"/>
            <a:ext cx="19759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Fan Yang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</a:t>
            </a:r>
            <a:r>
              <a:rPr lang="en-US" altLang="zh-CN" sz="1100" b="1" dirty="0">
                <a:solidFill>
                  <a:schemeClr val="tx1"/>
                </a:solidFill>
              </a:rPr>
              <a:t>Engineer</a:t>
            </a:r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 err="1">
                <a:solidFill>
                  <a:schemeClr val="tx1"/>
                </a:solidFill>
              </a:rPr>
              <a:t>We</a:t>
            </a:r>
            <a:r>
              <a:rPr lang="en-US" altLang="zh-CN" sz="1100" b="1" dirty="0" err="1">
                <a:solidFill>
                  <a:schemeClr val="tx1"/>
                </a:solidFill>
              </a:rPr>
              <a:t>LoveShree</a:t>
            </a:r>
            <a:r>
              <a:rPr lang="en-US" altLang="zh-CN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Inc.</a:t>
            </a:r>
          </a:p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B.Eng</a:t>
            </a:r>
            <a:r>
              <a:rPr lang="en-US" sz="1050" dirty="0">
                <a:solidFill>
                  <a:schemeClr val="tx1"/>
                </a:solidFill>
              </a:rPr>
              <a:t>, Nanyang Technological University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MScA</a:t>
            </a:r>
            <a:r>
              <a:rPr lang="en-US" sz="1100" dirty="0">
                <a:solidFill>
                  <a:schemeClr val="tx1"/>
                </a:solidFill>
              </a:rPr>
              <a:t>, University of Chicago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4D89AC-1F1F-C64E-A8D0-54BCB9FFCD96}"/>
              </a:ext>
            </a:extLst>
          </p:cNvPr>
          <p:cNvSpPr txBox="1"/>
          <p:nvPr/>
        </p:nvSpPr>
        <p:spPr>
          <a:xfrm>
            <a:off x="4673132" y="2635890"/>
            <a:ext cx="19759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tx1"/>
                </a:solidFill>
              </a:rPr>
              <a:t>Jianghong</a:t>
            </a:r>
            <a:r>
              <a:rPr lang="en-US" altLang="zh-CN" sz="1600" b="1" dirty="0">
                <a:solidFill>
                  <a:schemeClr val="tx1"/>
                </a:solidFill>
              </a:rPr>
              <a:t> Man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Data </a:t>
            </a:r>
            <a:r>
              <a:rPr lang="en-US" altLang="zh-CN" sz="1000" b="1" dirty="0">
                <a:solidFill>
                  <a:schemeClr val="tx1"/>
                </a:solidFill>
              </a:rPr>
              <a:t>Visualization</a:t>
            </a:r>
            <a:r>
              <a:rPr lang="zh-CN" altLang="en-US" sz="1000" b="1" dirty="0">
                <a:solidFill>
                  <a:schemeClr val="tx1"/>
                </a:solidFill>
              </a:rPr>
              <a:t> </a:t>
            </a:r>
            <a:r>
              <a:rPr lang="en-US" altLang="zh-CN" sz="1000" b="1" dirty="0">
                <a:solidFill>
                  <a:schemeClr val="tx1"/>
                </a:solidFill>
              </a:rPr>
              <a:t>Specialist</a:t>
            </a:r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 err="1">
                <a:solidFill>
                  <a:schemeClr val="tx1"/>
                </a:solidFill>
              </a:rPr>
              <a:t>We</a:t>
            </a:r>
            <a:r>
              <a:rPr lang="en-US" altLang="zh-CN" sz="1100" b="1" dirty="0" err="1">
                <a:solidFill>
                  <a:schemeClr val="tx1"/>
                </a:solidFill>
              </a:rPr>
              <a:t>LoveShree</a:t>
            </a:r>
            <a:r>
              <a:rPr lang="en-US" altLang="zh-CN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Inc.</a:t>
            </a:r>
          </a:p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BA,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Boston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University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MScA</a:t>
            </a:r>
            <a:r>
              <a:rPr lang="en-US" sz="1100" dirty="0">
                <a:solidFill>
                  <a:schemeClr val="tx1"/>
                </a:solidFill>
              </a:rPr>
              <a:t>, University of Chicago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E0B9D8-F2BC-BB41-A059-A3F54134DD41}"/>
              </a:ext>
            </a:extLst>
          </p:cNvPr>
          <p:cNvSpPr txBox="1"/>
          <p:nvPr/>
        </p:nvSpPr>
        <p:spPr>
          <a:xfrm>
            <a:off x="6882026" y="2635890"/>
            <a:ext cx="1975995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Yanbo Sun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Data</a:t>
            </a:r>
            <a:r>
              <a:rPr lang="zh-CN" altLang="en-US" sz="1100" b="1" dirty="0">
                <a:solidFill>
                  <a:schemeClr val="tx1"/>
                </a:solidFill>
              </a:rPr>
              <a:t> </a:t>
            </a:r>
            <a:r>
              <a:rPr lang="en-US" altLang="zh-CN" sz="1100" b="1" dirty="0">
                <a:solidFill>
                  <a:schemeClr val="tx1"/>
                </a:solidFill>
              </a:rPr>
              <a:t>Scientist</a:t>
            </a:r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 err="1">
                <a:solidFill>
                  <a:schemeClr val="tx1"/>
                </a:solidFill>
              </a:rPr>
              <a:t>We</a:t>
            </a:r>
            <a:r>
              <a:rPr lang="en-US" altLang="zh-CN" sz="1100" b="1" dirty="0" err="1">
                <a:solidFill>
                  <a:schemeClr val="tx1"/>
                </a:solidFill>
              </a:rPr>
              <a:t>LoveShree</a:t>
            </a:r>
            <a:r>
              <a:rPr lang="en-US" altLang="zh-CN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Inc.</a:t>
            </a:r>
          </a:p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BAcc</a:t>
            </a:r>
            <a:r>
              <a:rPr lang="en-US" sz="1050" dirty="0">
                <a:solidFill>
                  <a:schemeClr val="tx1"/>
                </a:solidFill>
              </a:rPr>
              <a:t>, Singapore Management University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MScA</a:t>
            </a:r>
            <a:r>
              <a:rPr lang="en-US" sz="1100" dirty="0">
                <a:solidFill>
                  <a:schemeClr val="tx1"/>
                </a:solidFill>
              </a:rPr>
              <a:t>, University of Chicago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5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0"/>
          <p:cNvSpPr txBox="1"/>
          <p:nvPr/>
        </p:nvSpPr>
        <p:spPr>
          <a:xfrm>
            <a:off x="1106100" y="1919725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lang="zh-CN" altLang="en-US" sz="3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3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FE043-4E63-8F47-8DD5-50AE4DFAB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Google Shape;85;p13">
            <a:extLst>
              <a:ext uri="{FF2B5EF4-FFF2-40B4-BE49-F238E27FC236}">
                <a16:creationId xmlns:a16="http://schemas.microsoft.com/office/drawing/2014/main" id="{8AF55EE7-CA94-6245-9000-FC3EB063B8C4}"/>
              </a:ext>
            </a:extLst>
          </p:cNvPr>
          <p:cNvSpPr txBox="1">
            <a:spLocks/>
          </p:cNvSpPr>
          <p:nvPr/>
        </p:nvSpPr>
        <p:spPr>
          <a:xfrm>
            <a:off x="446926" y="23231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Appendix 1: Tableau Dashboard 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8A9DD-67D3-4749-A647-7724F9E9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51" y="832735"/>
            <a:ext cx="5962751" cy="41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4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11231-D307-6849-8FB6-B18B2D201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Google Shape;85;p13">
            <a:extLst>
              <a:ext uri="{FF2B5EF4-FFF2-40B4-BE49-F238E27FC236}">
                <a16:creationId xmlns:a16="http://schemas.microsoft.com/office/drawing/2014/main" id="{00633C3E-3EF2-E643-ABF9-D1F5B10F1E64}"/>
              </a:ext>
            </a:extLst>
          </p:cNvPr>
          <p:cNvSpPr txBox="1">
            <a:spLocks/>
          </p:cNvSpPr>
          <p:nvPr/>
        </p:nvSpPr>
        <p:spPr>
          <a:xfrm>
            <a:off x="446926" y="23231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Appendix 2: Tableau Dashboard 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ECC27-ABB6-2D4C-8027-7D1DC31E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58" y="736798"/>
            <a:ext cx="5444536" cy="44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6A377-0EDE-4E42-9234-4A7B19262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Google Shape;85;p13">
            <a:extLst>
              <a:ext uri="{FF2B5EF4-FFF2-40B4-BE49-F238E27FC236}">
                <a16:creationId xmlns:a16="http://schemas.microsoft.com/office/drawing/2014/main" id="{B37C3BBD-833F-6846-A857-7EA45542AC4C}"/>
              </a:ext>
            </a:extLst>
          </p:cNvPr>
          <p:cNvSpPr txBox="1">
            <a:spLocks/>
          </p:cNvSpPr>
          <p:nvPr/>
        </p:nvSpPr>
        <p:spPr>
          <a:xfrm>
            <a:off x="446926" y="23231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Appendix 3: Tableau Dashboard 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526A3-BECA-7548-B1F6-DCDBA827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699640"/>
            <a:ext cx="5493881" cy="4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5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1C2FE-D81F-6142-85CD-4B522A48D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B6F66-89DC-A742-A286-EB313852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36" y="689845"/>
            <a:ext cx="5866830" cy="4256806"/>
          </a:xfrm>
          <a:prstGeom prst="rect">
            <a:avLst/>
          </a:prstGeom>
        </p:spPr>
      </p:pic>
      <p:sp>
        <p:nvSpPr>
          <p:cNvPr id="4" name="Google Shape;85;p13">
            <a:extLst>
              <a:ext uri="{FF2B5EF4-FFF2-40B4-BE49-F238E27FC236}">
                <a16:creationId xmlns:a16="http://schemas.microsoft.com/office/drawing/2014/main" id="{EBD5E4E2-E67C-814B-B297-B173574807D2}"/>
              </a:ext>
            </a:extLst>
          </p:cNvPr>
          <p:cNvSpPr txBox="1">
            <a:spLocks/>
          </p:cNvSpPr>
          <p:nvPr/>
        </p:nvSpPr>
        <p:spPr>
          <a:xfrm>
            <a:off x="446926" y="23231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Appendix 4: Tableau Dashboard 4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4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Executive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855296" y="1353950"/>
            <a:ext cx="5482471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/>
              <a:t>In Chicago, the annual number of car crashes is around 150,000 in the past three years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en-US" sz="1400" dirty="0"/>
              <a:t>round 200 of </a:t>
            </a:r>
            <a:r>
              <a:rPr lang="en-US" altLang="zh-CN" sz="1400" dirty="0"/>
              <a:t>which</a:t>
            </a:r>
            <a:r>
              <a:rPr lang="en-US" sz="1400" dirty="0"/>
              <a:t> involve at least one fatality. </a:t>
            </a:r>
            <a:r>
              <a:rPr lang="en-US" altLang="zh-CN" sz="1400" dirty="0"/>
              <a:t>T</a:t>
            </a:r>
            <a:r>
              <a:rPr lang="en-US" sz="1400" dirty="0"/>
              <a:t>hese statistics together paints a bleak picture of Chicago roadways.</a:t>
            </a:r>
          </a:p>
          <a:p>
            <a:pPr marL="0" lvl="0" indent="0">
              <a:buNone/>
            </a:pPr>
            <a:br>
              <a:rPr lang="en-US" sz="1400" dirty="0"/>
            </a:br>
            <a:r>
              <a:rPr lang="en-US" sz="1400" dirty="0"/>
              <a:t>By extracting, analyzing the crashes data for the past three year in Chicago, including time, location, injury condition and car type, etc., we aim to support decision-making processes for several parties regarding to the information and knowledge obtained from the data.</a:t>
            </a:r>
          </a:p>
          <a:p>
            <a:pPr marL="0" lvl="0" indent="0">
              <a:buNone/>
            </a:pPr>
            <a:br>
              <a:rPr lang="en-US" sz="1400" dirty="0"/>
            </a:br>
            <a:r>
              <a:rPr lang="en-US" sz="1400" dirty="0"/>
              <a:t>The functionality of the tool includes ETL process of raw data, storage and access data from relational databases, cleansing, analysis and visualization of data.</a:t>
            </a:r>
          </a:p>
          <a:p>
            <a:pPr marL="0" lvl="0" indent="0">
              <a:buNone/>
            </a:pPr>
            <a:br>
              <a:rPr lang="en-US" sz="1400" dirty="0"/>
            </a:br>
            <a:endParaRPr sz="14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122" name="Picture 2" descr="Major Plan to Reduce Chicago's Traffic Congestion | Chicago News | WTTW">
            <a:extLst>
              <a:ext uri="{FF2B5EF4-FFF2-40B4-BE49-F238E27FC236}">
                <a16:creationId xmlns:a16="http://schemas.microsoft.com/office/drawing/2014/main" id="{A2C2E4A8-37EF-4F41-BA48-458FC1A5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70" y="836000"/>
            <a:ext cx="2412324" cy="38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8531024-F2E9-3048-A462-C44247024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49811"/>
              </p:ext>
            </p:extLst>
          </p:nvPr>
        </p:nvGraphicFramePr>
        <p:xfrm>
          <a:off x="855300" y="1298042"/>
          <a:ext cx="7913316" cy="3585532"/>
        </p:xfrm>
        <a:graphic>
          <a:graphicData uri="http://schemas.openxmlformats.org/drawingml/2006/table">
            <a:tbl>
              <a:tblPr firstRow="1" bandRow="1">
                <a:tableStyleId>{B734ED4B-EEE1-4320-89E8-EC9016C02067}</a:tableStyleId>
              </a:tblPr>
              <a:tblGrid>
                <a:gridCol w="2637772">
                  <a:extLst>
                    <a:ext uri="{9D8B030D-6E8A-4147-A177-3AD203B41FA5}">
                      <a16:colId xmlns:a16="http://schemas.microsoft.com/office/drawing/2014/main" val="3374323462"/>
                    </a:ext>
                  </a:extLst>
                </a:gridCol>
                <a:gridCol w="2637772">
                  <a:extLst>
                    <a:ext uri="{9D8B030D-6E8A-4147-A177-3AD203B41FA5}">
                      <a16:colId xmlns:a16="http://schemas.microsoft.com/office/drawing/2014/main" val="2777776289"/>
                    </a:ext>
                  </a:extLst>
                </a:gridCol>
                <a:gridCol w="2637772">
                  <a:extLst>
                    <a:ext uri="{9D8B030D-6E8A-4147-A177-3AD203B41FA5}">
                      <a16:colId xmlns:a16="http://schemas.microsoft.com/office/drawing/2014/main" val="4248036514"/>
                    </a:ext>
                  </a:extLst>
                </a:gridCol>
              </a:tblGrid>
              <a:tr h="464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Use</a:t>
                      </a:r>
                      <a:r>
                        <a:rPr lang="zh-CN" altLang="en-US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Case</a:t>
                      </a:r>
                      <a:r>
                        <a:rPr lang="zh-CN" altLang="en-US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Persona</a:t>
                      </a:r>
                      <a:endParaRPr lang="en-US" sz="14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Business</a:t>
                      </a:r>
                      <a:r>
                        <a:rPr lang="zh-CN" altLang="en-US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Use</a:t>
                      </a:r>
                      <a:endParaRPr lang="en-US" sz="14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Data</a:t>
                      </a:r>
                      <a:r>
                        <a:rPr lang="zh-CN" altLang="en-US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Utilized</a:t>
                      </a:r>
                      <a:endParaRPr lang="en-US" sz="14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496059"/>
                  </a:ext>
                </a:extLst>
              </a:tr>
              <a:tr h="737531">
                <a:tc>
                  <a:txBody>
                    <a:bodyPr/>
                    <a:lstStyle/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Insurance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Companies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Adjust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policy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premiums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based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on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statistics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to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maximum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profit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Personal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vehicle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information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car</a:t>
                      </a:r>
                      <a:r>
                        <a:rPr lang="zh-CN" altLang="en-US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2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/>
                          <a:cs typeface="Arial"/>
                          <a:sym typeface="Arial"/>
                        </a:rPr>
                        <a:t>crashes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338025"/>
                  </a:ext>
                </a:extLst>
              </a:tr>
              <a:tr h="737531">
                <a:tc>
                  <a:txBody>
                    <a:bodyPr/>
                    <a:lstStyle/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Government</a:t>
                      </a:r>
                      <a:endParaRPr lang="en-US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Establish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precautions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and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guidance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around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accident-prone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zones,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including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speed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limits,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stop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signs,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traffic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lights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etc.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Geographic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features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altLang="zh-CN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Timing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and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weather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data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Causes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899677"/>
                  </a:ext>
                </a:extLst>
              </a:tr>
              <a:tr h="737531">
                <a:tc>
                  <a:txBody>
                    <a:bodyPr/>
                    <a:lstStyle/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Navigation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Service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altLang="zh-CN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Providers</a:t>
                      </a:r>
                      <a:endParaRPr lang="en-US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Provide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notification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for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drivers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when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risks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accidents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are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high,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e.g.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accident-prone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zones,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adverse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weather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conditions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etc.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Geographic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features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altLang="zh-CN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Timing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and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weather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data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7561716"/>
                  </a:ext>
                </a:extLst>
              </a:tr>
              <a:tr h="737531">
                <a:tc>
                  <a:txBody>
                    <a:bodyPr/>
                    <a:lstStyle/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DMV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altLang="zh-CN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&amp;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altLang="zh-CN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Police</a:t>
                      </a:r>
                      <a:r>
                        <a:rPr lang="zh-CN" altLang="en-US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Department</a:t>
                      </a:r>
                      <a:endParaRPr lang="en-US" sz="12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Enhance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law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enforcements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to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contain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risky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driving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behaviors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Causes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of</a:t>
                      </a:r>
                      <a:r>
                        <a:rPr lang="zh-CN" alt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crashes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1462793"/>
                  </a:ext>
                </a:extLst>
              </a:tr>
            </a:tbl>
          </a:graphicData>
        </a:graphic>
      </p:graphicFrame>
      <p:pic>
        <p:nvPicPr>
          <p:cNvPr id="4102" name="Picture 6" descr="Building, panteon, bank, government icon - Free download">
            <a:extLst>
              <a:ext uri="{FF2B5EF4-FFF2-40B4-BE49-F238E27FC236}">
                <a16:creationId xmlns:a16="http://schemas.microsoft.com/office/drawing/2014/main" id="{297CAD61-0D18-E746-96DA-E6271E81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44" y="2598847"/>
            <a:ext cx="581125" cy="5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cation Map Icon Flat - Icon Shop - Download free icons for commercial use">
            <a:extLst>
              <a:ext uri="{FF2B5EF4-FFF2-40B4-BE49-F238E27FC236}">
                <a16:creationId xmlns:a16="http://schemas.microsoft.com/office/drawing/2014/main" id="{AB269149-DBB7-6B40-9C30-EE1CDBEED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44" y="3415696"/>
            <a:ext cx="581125" cy="5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ajor-insurance-icon - MediLodge of Munising">
            <a:extLst>
              <a:ext uri="{FF2B5EF4-FFF2-40B4-BE49-F238E27FC236}">
                <a16:creationId xmlns:a16="http://schemas.microsoft.com/office/drawing/2014/main" id="{33A079E8-F970-774C-900B-1806C164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44" y="1826834"/>
            <a:ext cx="581125" cy="5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uperintendent of the Chicago Police Department - Wikipedia">
            <a:extLst>
              <a:ext uri="{FF2B5EF4-FFF2-40B4-BE49-F238E27FC236}">
                <a16:creationId xmlns:a16="http://schemas.microsoft.com/office/drawing/2014/main" id="{9FC8F7D4-23CA-9E42-8C47-2206B7EB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83" y="4130544"/>
            <a:ext cx="642245" cy="6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01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Sources</a:t>
            </a:r>
            <a:endParaRPr sz="28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Car Collision Icon of Flat style - Available in SVG, PNG, EPS, AI &amp; Icon  fonts">
            <a:extLst>
              <a:ext uri="{FF2B5EF4-FFF2-40B4-BE49-F238E27FC236}">
                <a16:creationId xmlns:a16="http://schemas.microsoft.com/office/drawing/2014/main" id="{8A821E76-C208-FD40-AA89-F88E36A0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10" y="1299809"/>
            <a:ext cx="1351849" cy="13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d Pedestrian Walk Symbol Clip Art at Clker.com - vector clip art online,  royalty free &amp; public domain">
            <a:extLst>
              <a:ext uri="{FF2B5EF4-FFF2-40B4-BE49-F238E27FC236}">
                <a16:creationId xmlns:a16="http://schemas.microsoft.com/office/drawing/2014/main" id="{E0526CF2-9103-DF4E-803C-5FC7F523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86" y="2571750"/>
            <a:ext cx="721895" cy="7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r Icon Flat - Icon Shop - Download free icons for commercial use">
            <a:extLst>
              <a:ext uri="{FF2B5EF4-FFF2-40B4-BE49-F238E27FC236}">
                <a16:creationId xmlns:a16="http://schemas.microsoft.com/office/drawing/2014/main" id="{5F38F669-0D5A-3C43-8A8E-E4D32B32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10" y="3674046"/>
            <a:ext cx="858046" cy="8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547B9-8AD7-CB44-82BC-015D74DBE1A8}"/>
              </a:ext>
            </a:extLst>
          </p:cNvPr>
          <p:cNvSpPr txBox="1"/>
          <p:nvPr/>
        </p:nvSpPr>
        <p:spPr>
          <a:xfrm>
            <a:off x="2936236" y="1637179"/>
            <a:ext cx="35030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Traffic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Crashes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–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Crashes: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Crash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data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shows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information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about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each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traffic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crash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city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streets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within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City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Chicago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348DE-628B-C341-8501-26DA52D04D0C}"/>
              </a:ext>
            </a:extLst>
          </p:cNvPr>
          <p:cNvSpPr txBox="1"/>
          <p:nvPr/>
        </p:nvSpPr>
        <p:spPr>
          <a:xfrm>
            <a:off x="2936236" y="2594143"/>
            <a:ext cx="3503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Traffic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Crashes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–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People: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A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dataset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people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related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to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these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crashes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0307-59C6-F247-90FA-4DEDDC159DD6}"/>
              </a:ext>
            </a:extLst>
          </p:cNvPr>
          <p:cNvSpPr txBox="1"/>
          <p:nvPr/>
        </p:nvSpPr>
        <p:spPr>
          <a:xfrm>
            <a:off x="2936236" y="3674046"/>
            <a:ext cx="3503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Traffic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Crashes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–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Vehicles: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A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dataset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vehicles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related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to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these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crashes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84" name="Picture 12" descr="Car crash at MLK and Moores River Drive">
            <a:extLst>
              <a:ext uri="{FF2B5EF4-FFF2-40B4-BE49-F238E27FC236}">
                <a16:creationId xmlns:a16="http://schemas.microsoft.com/office/drawing/2014/main" id="{A7D20E3C-EEF3-D548-B260-9E709743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-435" r="60526" b="435"/>
          <a:stretch/>
        </p:blipFill>
        <p:spPr bwMode="auto">
          <a:xfrm>
            <a:off x="7039681" y="-35443"/>
            <a:ext cx="2104318" cy="52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1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D3F-566B-6546-A447-AB880D7F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Profile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CF5E-1524-294A-8BD1-18412C7F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353949"/>
            <a:ext cx="7515994" cy="3346839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Size: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Traffic_Crashes_-_</a:t>
            </a:r>
            <a:r>
              <a:rPr lang="en-US" altLang="zh-CN" sz="1400" dirty="0" err="1"/>
              <a:t>Vehicles.csv</a:t>
            </a:r>
            <a:r>
              <a:rPr lang="zh-CN" altLang="en-US" sz="1400" dirty="0"/>
              <a:t> </a:t>
            </a:r>
            <a:r>
              <a:rPr lang="en-US" altLang="zh-CN" sz="1400" dirty="0"/>
              <a:t>304.5</a:t>
            </a:r>
            <a:r>
              <a:rPr lang="zh-CN" altLang="en-US" sz="1400" dirty="0"/>
              <a:t> </a:t>
            </a:r>
            <a:r>
              <a:rPr lang="en-US" altLang="zh-CN" sz="1400" dirty="0"/>
              <a:t>MB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Traffic_Crashes_-_</a:t>
            </a:r>
            <a:r>
              <a:rPr lang="en-US" altLang="zh-CN" sz="1400" dirty="0" err="1"/>
              <a:t>People.csv</a:t>
            </a:r>
            <a:r>
              <a:rPr lang="zh-CN" altLang="en-US" sz="1400" dirty="0"/>
              <a:t>    </a:t>
            </a:r>
            <a:r>
              <a:rPr lang="en-US" altLang="zh-CN" sz="1400" dirty="0"/>
              <a:t>321</a:t>
            </a:r>
            <a:r>
              <a:rPr lang="zh-CN" altLang="en-US" sz="1400" dirty="0"/>
              <a:t> </a:t>
            </a:r>
            <a:r>
              <a:rPr lang="en-US" altLang="zh-CN" sz="1400" dirty="0"/>
              <a:t>MB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Traffic_Crashes_-_</a:t>
            </a:r>
            <a:r>
              <a:rPr lang="en-US" altLang="zh-CN" sz="1400" dirty="0" err="1"/>
              <a:t>Crashes.csv</a:t>
            </a:r>
            <a:r>
              <a:rPr lang="zh-CN" altLang="en-US" sz="1400" dirty="0"/>
              <a:t>  </a:t>
            </a:r>
            <a:r>
              <a:rPr lang="en-US" altLang="zh-CN" sz="1400" dirty="0"/>
              <a:t>268.5</a:t>
            </a:r>
            <a:r>
              <a:rPr lang="zh-CN" altLang="en-US" sz="1400" dirty="0"/>
              <a:t> </a:t>
            </a:r>
            <a:r>
              <a:rPr lang="en-US" altLang="zh-CN" sz="1400" dirty="0"/>
              <a:t>MB</a:t>
            </a:r>
          </a:p>
          <a:p>
            <a:pPr>
              <a:lnSpc>
                <a:spcPct val="114000"/>
              </a:lnSpc>
            </a:pPr>
            <a:r>
              <a:rPr lang="en-US" altLang="zh-CN" sz="1600" dirty="0"/>
              <a:t>Dataset</a:t>
            </a:r>
            <a:r>
              <a:rPr lang="zh-CN" altLang="en-US" sz="1600" dirty="0"/>
              <a:t> </a:t>
            </a:r>
            <a:r>
              <a:rPr lang="en-US" altLang="zh-CN" sz="1600" dirty="0"/>
              <a:t>Overview: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Vehicles:</a:t>
            </a:r>
            <a:r>
              <a:rPr lang="zh-CN" altLang="en-US" sz="1400" dirty="0"/>
              <a:t> </a:t>
            </a:r>
            <a:r>
              <a:rPr lang="en-US" altLang="zh-CN" sz="1400" dirty="0"/>
              <a:t>937K</a:t>
            </a:r>
            <a:r>
              <a:rPr lang="zh-CN" altLang="en-US" sz="1400" dirty="0"/>
              <a:t> </a:t>
            </a:r>
            <a:r>
              <a:rPr lang="en-US" altLang="zh-CN" sz="1400" dirty="0"/>
              <a:t>Rows,</a:t>
            </a:r>
            <a:r>
              <a:rPr lang="zh-CN" altLang="en-US" sz="1400" dirty="0"/>
              <a:t> </a:t>
            </a:r>
            <a:r>
              <a:rPr lang="en-US" altLang="zh-CN" sz="1400" dirty="0"/>
              <a:t>72</a:t>
            </a:r>
            <a:r>
              <a:rPr lang="zh-CN" altLang="en-US" sz="1400" dirty="0"/>
              <a:t> </a:t>
            </a:r>
            <a:r>
              <a:rPr lang="en-US" altLang="zh-CN" sz="1400" dirty="0"/>
              <a:t>Columns,</a:t>
            </a:r>
            <a:r>
              <a:rPr lang="zh-CN" altLang="en-US" sz="1400" dirty="0"/>
              <a:t> </a:t>
            </a:r>
            <a:r>
              <a:rPr lang="en-US" altLang="zh-CN" sz="1400" dirty="0"/>
              <a:t>Each</a:t>
            </a:r>
            <a:r>
              <a:rPr lang="zh-CN" altLang="en-US" sz="1400" dirty="0"/>
              <a:t> </a:t>
            </a:r>
            <a:r>
              <a:rPr lang="en-US" altLang="zh-CN" sz="1400" dirty="0"/>
              <a:t>row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Vehicle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People:</a:t>
            </a:r>
            <a:r>
              <a:rPr lang="zh-CN" altLang="en-US" sz="1400" dirty="0"/>
              <a:t> </a:t>
            </a:r>
            <a:r>
              <a:rPr lang="en-US" altLang="zh-CN" sz="1400" dirty="0"/>
              <a:t>1.02M</a:t>
            </a:r>
            <a:r>
              <a:rPr lang="zh-CN" altLang="en-US" sz="1400" dirty="0"/>
              <a:t> </a:t>
            </a:r>
            <a:r>
              <a:rPr lang="en-US" altLang="zh-CN" sz="1400" dirty="0"/>
              <a:t>Rows,</a:t>
            </a:r>
            <a:r>
              <a:rPr lang="zh-CN" altLang="en-US" sz="1400" dirty="0"/>
              <a:t> </a:t>
            </a:r>
            <a:r>
              <a:rPr lang="en-US" altLang="zh-CN" sz="1400" dirty="0"/>
              <a:t>30</a:t>
            </a:r>
            <a:r>
              <a:rPr lang="zh-CN" altLang="en-US" sz="1400" dirty="0"/>
              <a:t> </a:t>
            </a:r>
            <a:r>
              <a:rPr lang="en-US" altLang="zh-CN" sz="1400" dirty="0"/>
              <a:t>Columns,</a:t>
            </a:r>
            <a:r>
              <a:rPr lang="zh-CN" altLang="en-US" sz="1400" dirty="0"/>
              <a:t> </a:t>
            </a:r>
            <a:r>
              <a:rPr lang="en-US" altLang="zh-CN" sz="1400" dirty="0"/>
              <a:t>Each</a:t>
            </a:r>
            <a:r>
              <a:rPr lang="zh-CN" altLang="en-US" sz="1400" dirty="0"/>
              <a:t> </a:t>
            </a:r>
            <a:r>
              <a:rPr lang="en-US" altLang="zh-CN" sz="1400" dirty="0"/>
              <a:t>row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Person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Crashes:</a:t>
            </a:r>
            <a:r>
              <a:rPr lang="zh-CN" altLang="en-US" sz="1400" dirty="0"/>
              <a:t> </a:t>
            </a:r>
            <a:r>
              <a:rPr lang="en-US" altLang="zh-CN" sz="1400" dirty="0"/>
              <a:t>459K</a:t>
            </a:r>
            <a:r>
              <a:rPr lang="zh-CN" altLang="en-US" sz="1400" dirty="0"/>
              <a:t> </a:t>
            </a:r>
            <a:r>
              <a:rPr lang="en-US" altLang="zh-CN" sz="1400" dirty="0"/>
              <a:t>Rows,</a:t>
            </a:r>
            <a:r>
              <a:rPr lang="zh-CN" altLang="en-US" sz="1400" dirty="0"/>
              <a:t> </a:t>
            </a:r>
            <a:r>
              <a:rPr lang="en-US" altLang="zh-CN" sz="1400" dirty="0"/>
              <a:t>49</a:t>
            </a:r>
            <a:r>
              <a:rPr lang="zh-CN" altLang="en-US" sz="1400" dirty="0"/>
              <a:t> </a:t>
            </a:r>
            <a:r>
              <a:rPr lang="en-US" altLang="zh-CN" sz="1400" dirty="0"/>
              <a:t>Columns,</a:t>
            </a:r>
            <a:r>
              <a:rPr lang="zh-CN" altLang="en-US" sz="1400" dirty="0"/>
              <a:t> </a:t>
            </a:r>
            <a:r>
              <a:rPr lang="en-US" altLang="zh-CN" sz="1400" dirty="0"/>
              <a:t>Each</a:t>
            </a:r>
            <a:r>
              <a:rPr lang="zh-CN" altLang="en-US" sz="1400" dirty="0"/>
              <a:t> </a:t>
            </a:r>
            <a:r>
              <a:rPr lang="en-US" altLang="zh-CN" sz="1400" dirty="0"/>
              <a:t>row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Crash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3</a:t>
            </a:r>
            <a:r>
              <a:rPr lang="zh-CN" altLang="en-US" sz="1400" dirty="0"/>
              <a:t> </a:t>
            </a:r>
            <a:r>
              <a:rPr lang="en-US" altLang="zh-CN" sz="1400" dirty="0"/>
              <a:t>dataset</a:t>
            </a:r>
            <a:r>
              <a:rPr lang="zh-CN" altLang="en-US" sz="1400" dirty="0"/>
              <a:t> </a:t>
            </a:r>
            <a:r>
              <a:rPr lang="en-US" altLang="zh-CN" sz="1400" dirty="0"/>
              <a:t>joined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‘</a:t>
            </a:r>
            <a:r>
              <a:rPr lang="en-US" altLang="zh-CN" sz="1400" dirty="0" err="1"/>
              <a:t>Crash_Record_ID</a:t>
            </a:r>
            <a:r>
              <a:rPr lang="en-US" altLang="zh-CN" sz="1400" dirty="0"/>
              <a:t>’</a:t>
            </a:r>
          </a:p>
          <a:p>
            <a:pPr>
              <a:lnSpc>
                <a:spcPct val="114000"/>
              </a:lnSpc>
            </a:pPr>
            <a:r>
              <a:rPr lang="en-US" altLang="zh-CN" sz="1600" dirty="0"/>
              <a:t>Types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</a:p>
          <a:p>
            <a:pPr lvl="1">
              <a:lnSpc>
                <a:spcPct val="114000"/>
              </a:lnSpc>
            </a:pPr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data</a:t>
            </a:r>
            <a:r>
              <a:rPr lang="zh-CN" altLang="en-US" sz="1400" dirty="0"/>
              <a:t> </a:t>
            </a:r>
            <a:r>
              <a:rPr lang="en-US" altLang="zh-CN" sz="1400" dirty="0"/>
              <a:t>collected</a:t>
            </a:r>
            <a:r>
              <a:rPr lang="zh-CN" altLang="en-US" sz="1400" dirty="0"/>
              <a:t> </a:t>
            </a:r>
            <a:r>
              <a:rPr lang="en-US" altLang="zh-CN" sz="1400" dirty="0"/>
              <a:t>are</a:t>
            </a:r>
            <a:r>
              <a:rPr lang="zh-CN" altLang="en-US" sz="1400" dirty="0"/>
              <a:t> </a:t>
            </a:r>
            <a:r>
              <a:rPr lang="en-US" altLang="zh-CN" sz="1400" dirty="0"/>
              <a:t>structured</a:t>
            </a:r>
            <a:r>
              <a:rPr lang="zh-CN" altLang="en-US" sz="1400" dirty="0"/>
              <a:t> </a:t>
            </a:r>
            <a:r>
              <a:rPr lang="en-US" altLang="zh-CN" sz="1400" dirty="0"/>
              <a:t>data.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E94D7-857B-1547-8DF8-8F85169F3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3 Great Ways to Improve Data Flow in the Workplace | Blogs Now">
            <a:extLst>
              <a:ext uri="{FF2B5EF4-FFF2-40B4-BE49-F238E27FC236}">
                <a16:creationId xmlns:a16="http://schemas.microsoft.com/office/drawing/2014/main" id="{803DFFAA-A4E0-764F-AC06-86D27A003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r="44940"/>
          <a:stretch/>
        </p:blipFill>
        <p:spPr bwMode="auto">
          <a:xfrm>
            <a:off x="6453265" y="836000"/>
            <a:ext cx="2167837" cy="382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D3F-566B-6546-A447-AB880D7F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Profile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CF5E-1524-294A-8BD1-18412C7F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353949"/>
            <a:ext cx="7515994" cy="3346839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altLang="zh-CN" sz="1600" u="sng" dirty="0"/>
              <a:t>Data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Quality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E94D7-857B-1547-8DF8-8F85169F3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D7BB622-7270-9245-9F83-6826AAA64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20593"/>
              </p:ext>
            </p:extLst>
          </p:nvPr>
        </p:nvGraphicFramePr>
        <p:xfrm>
          <a:off x="354169" y="1609798"/>
          <a:ext cx="8435662" cy="3533702"/>
        </p:xfrm>
        <a:graphic>
          <a:graphicData uri="http://schemas.openxmlformats.org/drawingml/2006/table">
            <a:tbl>
              <a:tblPr firstRow="1" bandRow="1">
                <a:tableStyleId>{B734ED4B-EEE1-4320-89E8-EC9016C02067}</a:tableStyleId>
              </a:tblPr>
              <a:tblGrid>
                <a:gridCol w="2059770">
                  <a:extLst>
                    <a:ext uri="{9D8B030D-6E8A-4147-A177-3AD203B41FA5}">
                      <a16:colId xmlns:a16="http://schemas.microsoft.com/office/drawing/2014/main" val="1846892045"/>
                    </a:ext>
                  </a:extLst>
                </a:gridCol>
                <a:gridCol w="6375892">
                  <a:extLst>
                    <a:ext uri="{9D8B030D-6E8A-4147-A177-3AD203B41FA5}">
                      <a16:colId xmlns:a16="http://schemas.microsoft.com/office/drawing/2014/main" val="459620665"/>
                    </a:ext>
                  </a:extLst>
                </a:gridCol>
              </a:tblGrid>
              <a:tr h="7417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sym typeface="Red Hat Text"/>
                        </a:rPr>
                        <a:t>Completeness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Overall, the data acquired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from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the City of Chicago is complete based on the attribute level. It provides crash, people, and vehicle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information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for each accident, connected by crash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record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id. One little defect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of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the dataset is that it does not provide the community of each crash. We have to manually classify each street to a specific community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for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analysis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5272039"/>
                  </a:ext>
                </a:extLst>
              </a:tr>
              <a:tr h="43078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Accuracy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100" b="0" i="0" u="none" strike="noStrike" cap="none" dirty="0" err="1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cityofch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icago.org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is a reliable source.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Some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datasets are updated at least once a day,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while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others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are updated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multiple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times a day. Thus, we can trust the data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collected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721800"/>
                  </a:ext>
                </a:extLst>
              </a:tr>
              <a:tr h="55784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Consistency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Three tables (crash, people, and vehicle) are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joined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crash record id, which is a unique identifier representing each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crash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happened in Chicago. Thus, each crash can be tracked by specific attributes.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107826"/>
                  </a:ext>
                </a:extLst>
              </a:tr>
              <a:tr h="399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Validity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Every record of data conforms to required value attributes. For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instance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, each crash date conforms to the same format in the crash table. Overall, the data is organized and easy to use.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8005712"/>
                  </a:ext>
                </a:extLst>
              </a:tr>
              <a:tr h="55784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Timeliness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From the analysis of Tableau, we can see that the amount of data before 2016 and after 2016 varies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much.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We can assume that the government system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was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not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relatively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complete and mature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then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so that it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did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not track as much data as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recent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years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.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Hence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in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order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to analyze the most accurate scenario of car crash, we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ought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to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filter the data to after 2016 to 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achieve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 better result.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000779"/>
                  </a:ext>
                </a:extLst>
              </a:tr>
              <a:tr h="55784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Uniq</a:t>
                      </a: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ueness</a:t>
                      </a:r>
                      <a:endParaRPr lang="en-US" sz="1600" b="1" i="0" u="none" strike="noStrike" cap="none" dirty="0">
                        <a:solidFill>
                          <a:schemeClr val="dk1"/>
                        </a:solidFill>
                        <a:latin typeface="Red Hat Text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In the three data sources, each row represents single car, person, or crash information. They have unique ids to separate from each other. Thus, the data fulfills the uniqueness criteria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dk1"/>
                          </a:solidFill>
                          <a:latin typeface="Red Hat Text"/>
                          <a:cs typeface="Arial"/>
                          <a:sym typeface="Arial"/>
                        </a:rPr>
                        <a:t>.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Red Hat Text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39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51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Engineering</a:t>
            </a:r>
            <a:r>
              <a:rPr lang="zh-CN" altLang="en-US" sz="2800" dirty="0"/>
              <a:t> </a:t>
            </a:r>
            <a:r>
              <a:rPr lang="en-US" altLang="zh-CN" sz="2800" dirty="0"/>
              <a:t>Tools</a:t>
            </a:r>
            <a:endParaRPr sz="28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1028" name="Picture 4" descr="Jupyter @ Swarthmore - Swarthmore College ITS Blog">
            <a:extLst>
              <a:ext uri="{FF2B5EF4-FFF2-40B4-BE49-F238E27FC236}">
                <a16:creationId xmlns:a16="http://schemas.microsoft.com/office/drawing/2014/main" id="{AE4D767B-FDE3-AD49-9A89-E7CFBEC9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51" y="3085034"/>
            <a:ext cx="771157" cy="6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to R and RStudio">
            <a:extLst>
              <a:ext uri="{FF2B5EF4-FFF2-40B4-BE49-F238E27FC236}">
                <a16:creationId xmlns:a16="http://schemas.microsoft.com/office/drawing/2014/main" id="{C0420184-2CCB-E645-A7BD-1DDB9ACD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69" y="2636712"/>
            <a:ext cx="646698" cy="6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au Logo for website - Sybyl">
            <a:extLst>
              <a:ext uri="{FF2B5EF4-FFF2-40B4-BE49-F238E27FC236}">
                <a16:creationId xmlns:a16="http://schemas.microsoft.com/office/drawing/2014/main" id="{C6B1D03B-BD71-F44A-ABBC-90835A5F2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58" y="2279501"/>
            <a:ext cx="818577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EMEA - BrightTALK">
            <a:extLst>
              <a:ext uri="{FF2B5EF4-FFF2-40B4-BE49-F238E27FC236}">
                <a16:creationId xmlns:a16="http://schemas.microsoft.com/office/drawing/2014/main" id="{FE7E2A35-25D4-7D4A-99A6-BF484DC1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2" y="2789002"/>
            <a:ext cx="717277" cy="7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ctual vs. Planned + Forecast - GraphicScheduleGraphicSchedule">
            <a:extLst>
              <a:ext uri="{FF2B5EF4-FFF2-40B4-BE49-F238E27FC236}">
                <a16:creationId xmlns:a16="http://schemas.microsoft.com/office/drawing/2014/main" id="{E6A07642-1876-F54C-853F-DBBDE334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750" y="2347254"/>
            <a:ext cx="646698" cy="6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Pandas — Basics to Beyond | Hacker Noon">
            <a:extLst>
              <a:ext uri="{FF2B5EF4-FFF2-40B4-BE49-F238E27FC236}">
                <a16:creationId xmlns:a16="http://schemas.microsoft.com/office/drawing/2014/main" id="{7E52EFC1-8E24-9B43-9F19-4062567C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59" y="3586693"/>
            <a:ext cx="1116531" cy="41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ySQL - Reviews, Pros &amp; Cons | Companies using MySQL">
            <a:extLst>
              <a:ext uri="{FF2B5EF4-FFF2-40B4-BE49-F238E27FC236}">
                <a16:creationId xmlns:a16="http://schemas.microsoft.com/office/drawing/2014/main" id="{CA0A978A-E568-CC43-A1A8-DCBDF794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35" y="2789002"/>
            <a:ext cx="731408" cy="7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FAE273-ED77-AA43-807B-A26B07F4AF7C}"/>
              </a:ext>
            </a:extLst>
          </p:cNvPr>
          <p:cNvSpPr/>
          <p:nvPr/>
        </p:nvSpPr>
        <p:spPr>
          <a:xfrm>
            <a:off x="3415230" y="1348375"/>
            <a:ext cx="2374246" cy="32822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1050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C28851B-3067-4D45-B03E-D5C58327A22B}"/>
              </a:ext>
            </a:extLst>
          </p:cNvPr>
          <p:cNvSpPr/>
          <p:nvPr/>
        </p:nvSpPr>
        <p:spPr>
          <a:xfrm>
            <a:off x="393685" y="1348376"/>
            <a:ext cx="2374246" cy="32822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1050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75DA5EC-1EB8-2341-B606-62A78F8D344F}"/>
              </a:ext>
            </a:extLst>
          </p:cNvPr>
          <p:cNvSpPr/>
          <p:nvPr/>
        </p:nvSpPr>
        <p:spPr>
          <a:xfrm>
            <a:off x="6436776" y="1348377"/>
            <a:ext cx="2374246" cy="32822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1050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048" name="Picture 2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48F0843-AD29-1A4F-87F8-87DD9235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32" y="2176328"/>
            <a:ext cx="621304" cy="71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7088D153-113F-3E4C-9692-3A4767C83B4E}"/>
              </a:ext>
            </a:extLst>
          </p:cNvPr>
          <p:cNvSpPr/>
          <p:nvPr/>
        </p:nvSpPr>
        <p:spPr>
          <a:xfrm>
            <a:off x="2842193" y="2835403"/>
            <a:ext cx="498775" cy="3023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1050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1533C63D-E19B-7F4E-8D9A-ACD7C9EF4094}"/>
              </a:ext>
            </a:extLst>
          </p:cNvPr>
          <p:cNvSpPr/>
          <p:nvPr/>
        </p:nvSpPr>
        <p:spPr>
          <a:xfrm>
            <a:off x="5876281" y="2838303"/>
            <a:ext cx="498775" cy="3023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1050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B9A83-F4AE-A14A-9953-540CD4603B71}"/>
              </a:ext>
            </a:extLst>
          </p:cNvPr>
          <p:cNvSpPr txBox="1"/>
          <p:nvPr/>
        </p:nvSpPr>
        <p:spPr>
          <a:xfrm>
            <a:off x="424038" y="1597677"/>
            <a:ext cx="237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Raw Data &amp; Database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033F9-7A8A-8E40-9286-E23589D880A6}"/>
              </a:ext>
            </a:extLst>
          </p:cNvPr>
          <p:cNvSpPr txBox="1"/>
          <p:nvPr/>
        </p:nvSpPr>
        <p:spPr>
          <a:xfrm>
            <a:off x="3384877" y="1597677"/>
            <a:ext cx="237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Analytics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5E0A65-6C0C-9B43-8F49-AF7E0A380362}"/>
              </a:ext>
            </a:extLst>
          </p:cNvPr>
          <p:cNvSpPr txBox="1"/>
          <p:nvPr/>
        </p:nvSpPr>
        <p:spPr>
          <a:xfrm>
            <a:off x="6498496" y="1597677"/>
            <a:ext cx="237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Visualizations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54" name="Picture 30" descr="Index of  /labs/mogillab/anaconda2/pkgs/matplotlib-2.0.0-np111py27_0/lib/python2.7/site-packages/matplotlib/mpl-data/sample_data">
            <a:extLst>
              <a:ext uri="{FF2B5EF4-FFF2-40B4-BE49-F238E27FC236}">
                <a16:creationId xmlns:a16="http://schemas.microsoft.com/office/drawing/2014/main" id="{96ED6E8E-9793-7942-AD5A-C04BCC9F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254" y="3431720"/>
            <a:ext cx="1449280" cy="31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owerPoint | Windows Central">
            <a:extLst>
              <a:ext uri="{FF2B5EF4-FFF2-40B4-BE49-F238E27FC236}">
                <a16:creationId xmlns:a16="http://schemas.microsoft.com/office/drawing/2014/main" id="{0FD98AD0-6865-D549-899E-7066B096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83" y="2898727"/>
            <a:ext cx="688909" cy="6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56A860-2BA0-2043-B679-C470AF5700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93" y="2070902"/>
            <a:ext cx="1471993" cy="599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17E48-1195-E445-8D8F-1B368FBB83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037" b="23948"/>
          <a:stretch/>
        </p:blipFill>
        <p:spPr>
          <a:xfrm>
            <a:off x="3607059" y="2050567"/>
            <a:ext cx="1170691" cy="377894"/>
          </a:xfrm>
          <a:prstGeom prst="rect">
            <a:avLst/>
          </a:prstGeom>
        </p:spPr>
      </p:pic>
      <p:pic>
        <p:nvPicPr>
          <p:cNvPr id="2050" name="Picture 2" descr="Thousands of MongoDB databases compromised and held to ransom – Naked  Security">
            <a:extLst>
              <a:ext uri="{FF2B5EF4-FFF2-40B4-BE49-F238E27FC236}">
                <a16:creationId xmlns:a16="http://schemas.microsoft.com/office/drawing/2014/main" id="{831FC8EC-E0CF-1945-9338-4FF394965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4430" r="14758" b="31140"/>
          <a:stretch/>
        </p:blipFill>
        <p:spPr bwMode="auto">
          <a:xfrm>
            <a:off x="758603" y="3636486"/>
            <a:ext cx="1540683" cy="3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95677"/>
      </p:ext>
    </p:extLst>
  </p:cSld>
  <p:clrMapOvr>
    <a:masterClrMapping/>
  </p:clrMapOvr>
</p:sld>
</file>

<file path=ppt/theme/theme1.xml><?xml version="1.0" encoding="utf-8"?>
<a:theme xmlns:a="http://schemas.openxmlformats.org/drawingml/2006/main" name="Virgilia template">
  <a:themeElements>
    <a:clrScheme name="Custom 347">
      <a:dk1>
        <a:srgbClr val="FFFFFF"/>
      </a:dk1>
      <a:lt1>
        <a:srgbClr val="01050E"/>
      </a:lt1>
      <a:dk2>
        <a:srgbClr val="DDE0EB"/>
      </a:dk2>
      <a:lt2>
        <a:srgbClr val="777FA0"/>
      </a:lt2>
      <a:accent1>
        <a:srgbClr val="0342A9"/>
      </a:accent1>
      <a:accent2>
        <a:srgbClr val="0F9EC5"/>
      </a:accent2>
      <a:accent3>
        <a:srgbClr val="023290"/>
      </a:accent3>
      <a:accent4>
        <a:srgbClr val="027190"/>
      </a:accent4>
      <a:accent5>
        <a:srgbClr val="022376"/>
      </a:accent5>
      <a:accent6>
        <a:srgbClr val="01135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rgilia template">
  <a:themeElements>
    <a:clrScheme name="Custom 347">
      <a:dk1>
        <a:srgbClr val="FFFFFF"/>
      </a:dk1>
      <a:lt1>
        <a:srgbClr val="01050E"/>
      </a:lt1>
      <a:dk2>
        <a:srgbClr val="DDE0EB"/>
      </a:dk2>
      <a:lt2>
        <a:srgbClr val="777FA0"/>
      </a:lt2>
      <a:accent1>
        <a:srgbClr val="0342A9"/>
      </a:accent1>
      <a:accent2>
        <a:srgbClr val="0F9EC5"/>
      </a:accent2>
      <a:accent3>
        <a:srgbClr val="023290"/>
      </a:accent3>
      <a:accent4>
        <a:srgbClr val="027190"/>
      </a:accent4>
      <a:accent5>
        <a:srgbClr val="022376"/>
      </a:accent5>
      <a:accent6>
        <a:srgbClr val="01135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1435</Words>
  <Application>Microsoft Macintosh PowerPoint</Application>
  <PresentationFormat>On-screen Show (16:9)</PresentationFormat>
  <Paragraphs>205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Red Hat Text</vt:lpstr>
      <vt:lpstr>Red Hat Display Black</vt:lpstr>
      <vt:lpstr>Montserrat</vt:lpstr>
      <vt:lpstr>Calibri</vt:lpstr>
      <vt:lpstr>Arial</vt:lpstr>
      <vt:lpstr>Virgilia template</vt:lpstr>
      <vt:lpstr>1_Virgilia template</vt:lpstr>
      <vt:lpstr>Chicago Traffic Crashes Analysis</vt:lpstr>
      <vt:lpstr>Contents</vt:lpstr>
      <vt:lpstr>452,050 traffic accidents in Chicago</vt:lpstr>
      <vt:lpstr>Executive Summary</vt:lpstr>
      <vt:lpstr>Business Use Case</vt:lpstr>
      <vt:lpstr>Data Sources</vt:lpstr>
      <vt:lpstr>Data Profile</vt:lpstr>
      <vt:lpstr>Data Profile</vt:lpstr>
      <vt:lpstr>Data Engineering Tools</vt:lpstr>
      <vt:lpstr>PowerPoint Presentation</vt:lpstr>
      <vt:lpstr>Design Consideration and Data Modeling</vt:lpstr>
      <vt:lpstr>Relational Model ER</vt:lpstr>
      <vt:lpstr>Dimensional Model</vt:lpstr>
      <vt:lpstr>NOSQL Database</vt:lpstr>
      <vt:lpstr>Data Lake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Insurance Companies</vt:lpstr>
      <vt:lpstr>Government</vt:lpstr>
      <vt:lpstr>Navigation Service Providers</vt:lpstr>
      <vt:lpstr>DMV &amp; Police Department</vt:lpstr>
      <vt:lpstr>Lessons Learned</vt:lpstr>
      <vt:lpstr>Team Profile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Traffic Incidents</dc:title>
  <cp:lastModifiedBy>Steven Sun</cp:lastModifiedBy>
  <cp:revision>78</cp:revision>
  <cp:lastPrinted>2020-11-16T03:29:10Z</cp:lastPrinted>
  <dcterms:modified xsi:type="dcterms:W3CDTF">2020-12-12T00:08:35Z</dcterms:modified>
</cp:coreProperties>
</file>